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334" r:id="rId4"/>
    <p:sldId id="274" r:id="rId5"/>
    <p:sldId id="275" r:id="rId6"/>
    <p:sldId id="259" r:id="rId7"/>
    <p:sldId id="268" r:id="rId8"/>
    <p:sldId id="269" r:id="rId9"/>
    <p:sldId id="281" r:id="rId10"/>
    <p:sldId id="339" r:id="rId11"/>
    <p:sldId id="270" r:id="rId12"/>
    <p:sldId id="324" r:id="rId13"/>
    <p:sldId id="279" r:id="rId14"/>
    <p:sldId id="271" r:id="rId15"/>
    <p:sldId id="276" r:id="rId16"/>
    <p:sldId id="280" r:id="rId17"/>
    <p:sldId id="333" r:id="rId18"/>
    <p:sldId id="278" r:id="rId19"/>
    <p:sldId id="345" r:id="rId20"/>
    <p:sldId id="262" r:id="rId21"/>
    <p:sldId id="328" r:id="rId22"/>
    <p:sldId id="277" r:id="rId23"/>
    <p:sldId id="329" r:id="rId24"/>
    <p:sldId id="295" r:id="rId25"/>
    <p:sldId id="296" r:id="rId26"/>
    <p:sldId id="299" r:id="rId27"/>
    <p:sldId id="341" r:id="rId28"/>
    <p:sldId id="343" r:id="rId29"/>
    <p:sldId id="302" r:id="rId30"/>
    <p:sldId id="303" r:id="rId31"/>
    <p:sldId id="304" r:id="rId32"/>
    <p:sldId id="306" r:id="rId33"/>
    <p:sldId id="344" r:id="rId34"/>
    <p:sldId id="293" r:id="rId35"/>
    <p:sldId id="283" r:id="rId36"/>
    <p:sldId id="292" r:id="rId37"/>
    <p:sldId id="337" r:id="rId38"/>
    <p:sldId id="305" r:id="rId39"/>
    <p:sldId id="308" r:id="rId40"/>
    <p:sldId id="309" r:id="rId41"/>
    <p:sldId id="317" r:id="rId42"/>
    <p:sldId id="307" r:id="rId43"/>
    <p:sldId id="326" r:id="rId44"/>
    <p:sldId id="310" r:id="rId45"/>
    <p:sldId id="311" r:id="rId46"/>
    <p:sldId id="312" r:id="rId47"/>
    <p:sldId id="313" r:id="rId48"/>
    <p:sldId id="315" r:id="rId49"/>
    <p:sldId id="318" r:id="rId50"/>
    <p:sldId id="314" r:id="rId51"/>
    <p:sldId id="316" r:id="rId52"/>
    <p:sldId id="332" r:id="rId53"/>
    <p:sldId id="331" r:id="rId54"/>
    <p:sldId id="319" r:id="rId55"/>
    <p:sldId id="330" r:id="rId56"/>
    <p:sldId id="327" r:id="rId57"/>
    <p:sldId id="320" r:id="rId58"/>
    <p:sldId id="321" r:id="rId59"/>
    <p:sldId id="322" r:id="rId60"/>
    <p:sldId id="298" r:id="rId61"/>
    <p:sldId id="338" r:id="rId62"/>
    <p:sldId id="325" r:id="rId63"/>
    <p:sldId id="335" r:id="rId64"/>
    <p:sldId id="336" r:id="rId65"/>
    <p:sldId id="323" r:id="rId66"/>
    <p:sldId id="265" r:id="rId67"/>
    <p:sldId id="346" r:id="rId68"/>
  </p:sldIdLst>
  <p:sldSz cx="9144000" cy="6858000" type="screen4x3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866BBC-D781-4BF9-8828-4938C38E8E8B}">
          <p14:sldIdLst>
            <p14:sldId id="256"/>
            <p14:sldId id="258"/>
            <p14:sldId id="334"/>
            <p14:sldId id="274"/>
            <p14:sldId id="275"/>
          </p14:sldIdLst>
        </p14:section>
        <p14:section name="Automotive Industy Trends" id="{86B53F2F-FC55-4169-9634-A92BD1E23575}">
          <p14:sldIdLst>
            <p14:sldId id="259"/>
            <p14:sldId id="268"/>
            <p14:sldId id="269"/>
            <p14:sldId id="281"/>
            <p14:sldId id="339"/>
            <p14:sldId id="270"/>
            <p14:sldId id="324"/>
            <p14:sldId id="279"/>
            <p14:sldId id="271"/>
            <p14:sldId id="276"/>
            <p14:sldId id="280"/>
          </p14:sldIdLst>
        </p14:section>
        <p14:section name="MBD V&amp;V" id="{E8C190C7-7EE6-449A-ACEF-209BEB86DF2B}">
          <p14:sldIdLst>
            <p14:sldId id="333"/>
            <p14:sldId id="278"/>
            <p14:sldId id="345"/>
            <p14:sldId id="262"/>
            <p14:sldId id="328"/>
            <p14:sldId id="277"/>
            <p14:sldId id="329"/>
            <p14:sldId id="295"/>
            <p14:sldId id="296"/>
            <p14:sldId id="299"/>
            <p14:sldId id="341"/>
            <p14:sldId id="343"/>
            <p14:sldId id="302"/>
            <p14:sldId id="303"/>
            <p14:sldId id="304"/>
            <p14:sldId id="306"/>
            <p14:sldId id="344"/>
          </p14:sldIdLst>
        </p14:section>
        <p14:section name="Techniques" id="{9089AB48-58D8-4510-9CDF-958634D40BBE}">
          <p14:sldIdLst>
            <p14:sldId id="293"/>
            <p14:sldId id="283"/>
            <p14:sldId id="292"/>
            <p14:sldId id="337"/>
            <p14:sldId id="305"/>
            <p14:sldId id="308"/>
            <p14:sldId id="309"/>
            <p14:sldId id="317"/>
            <p14:sldId id="307"/>
            <p14:sldId id="326"/>
            <p14:sldId id="310"/>
            <p14:sldId id="311"/>
            <p14:sldId id="312"/>
            <p14:sldId id="313"/>
            <p14:sldId id="315"/>
            <p14:sldId id="318"/>
            <p14:sldId id="314"/>
            <p14:sldId id="316"/>
            <p14:sldId id="332"/>
          </p14:sldIdLst>
        </p14:section>
        <p14:section name="Challenges" id="{0E7D16D3-99AF-4665-AC88-926E6208ECE1}">
          <p14:sldIdLst>
            <p14:sldId id="331"/>
            <p14:sldId id="319"/>
            <p14:sldId id="330"/>
            <p14:sldId id="327"/>
            <p14:sldId id="320"/>
            <p14:sldId id="321"/>
            <p14:sldId id="322"/>
            <p14:sldId id="298"/>
          </p14:sldIdLst>
        </p14:section>
        <p14:section name="Conclusions" id="{D77D55C7-ACBB-4E63-8415-644EB4E22E75}">
          <p14:sldIdLst>
            <p14:sldId id="338"/>
            <p14:sldId id="325"/>
            <p14:sldId id="335"/>
            <p14:sldId id="336"/>
            <p14:sldId id="323"/>
            <p14:sldId id="265"/>
            <p14:sldId id="346"/>
          </p14:sldIdLst>
        </p14:section>
        <p14:section name="Backup" id="{86AC77F7-87C6-4D06-B243-EC5BEA9E395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56" autoAdjust="0"/>
    <p:restoredTop sz="94660" autoAdjust="0"/>
  </p:normalViewPr>
  <p:slideViewPr>
    <p:cSldViewPr>
      <p:cViewPr varScale="1">
        <p:scale>
          <a:sx n="71" d="100"/>
          <a:sy n="71" d="100"/>
        </p:scale>
        <p:origin x="-103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6090"/>
    </p:cViewPr>
  </p:sorterViewPr>
  <p:notesViewPr>
    <p:cSldViewPr>
      <p:cViewPr varScale="1">
        <p:scale>
          <a:sx n="54" d="100"/>
          <a:sy n="54" d="100"/>
        </p:scale>
        <p:origin x="-279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1CB8-BBF6-4074-A2C7-DD569286F024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E583B-54A5-447C-BA8C-BA761E823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E583B-54A5-447C-BA8C-BA761E823E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2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E583B-54A5-447C-BA8C-BA761E823E3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1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C416-BB5B-4E76-80FB-0DF8D7958B71}" type="datetime1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hl"/>
          <p:cNvSpPr txBox="1"/>
          <p:nvPr userDrawn="1"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13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ltHorz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0696"/>
            <a:ext cx="9144000" cy="86470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"/>
              <a:defRPr/>
            </a:lvl1pPr>
            <a:lvl2pPr marL="742950" indent="-285750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DC9DC-5A01-4255-8A29-D14E38C52064}" type="datetime1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‹#›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3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67F2-86F3-4971-B2B0-03F8A9D19227}" type="datetime1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HSCC 2015, Seattle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C00000"/>
                </a:solidFill>
              </a:defRPr>
            </a:lvl1pPr>
          </a:lstStyle>
          <a:p>
            <a:fld id="{F5489324-D663-4D33-970F-6F442031837A}" type="slidenum">
              <a:rPr lang="en-US" smtClean="0"/>
              <a:pPr/>
              <a:t>‹#›</a:t>
            </a:fld>
            <a:r>
              <a:rPr lang="en-US" dirty="0" smtClean="0"/>
              <a:t>/66</a:t>
            </a:r>
            <a:endParaRPr lang="en-US" dirty="0"/>
          </a:p>
        </p:txBody>
      </p:sp>
      <p:sp>
        <p:nvSpPr>
          <p:cNvPr id="7" name="hl"/>
          <p:cNvSpPr txBox="1"/>
          <p:nvPr userDrawn="1"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gi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0.png"/><Relationship Id="rId7" Type="http://schemas.openxmlformats.org/officeDocument/2006/relationships/image" Target="../media/image6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81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2.wmf"/><Relationship Id="rId3" Type="http://schemas.openxmlformats.org/officeDocument/2006/relationships/image" Target="../media/image83.jpeg"/><Relationship Id="rId7" Type="http://schemas.openxmlformats.org/officeDocument/2006/relationships/image" Target="../media/image86.jpe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5.jpeg"/><Relationship Id="rId11" Type="http://schemas.openxmlformats.org/officeDocument/2006/relationships/image" Target="../media/image94.png"/><Relationship Id="rId5" Type="http://schemas.openxmlformats.org/officeDocument/2006/relationships/image" Target="../media/image84.jpeg"/><Relationship Id="rId10" Type="http://schemas.openxmlformats.org/officeDocument/2006/relationships/image" Target="../media/image93.jpeg"/><Relationship Id="rId4" Type="http://schemas.openxmlformats.org/officeDocument/2006/relationships/image" Target="../media/image43.emf"/><Relationship Id="rId9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://www.google.com/url?sa=i&amp;rct=j&amp;q=&amp;esrc=s&amp;source=images&amp;cd=&amp;cad=rja&amp;uact=8&amp;ved=0CAcQjRw&amp;url=http://www.extremetech.com/extreme/176093-v2v-what-are-vehicle-to-vehicle-communications-and-how-does-it-work&amp;ei=IlooVfaNPJayyATqyYGYCg&amp;bvm=bv.90491159,d.cGU&amp;psig=AFQjCNFEqnmLb0AGODZvcZ4OG-szBGgi1g&amp;ust=1428794232111412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://www.google.com/url?sa=i&amp;rct=j&amp;q=&amp;esrc=s&amp;source=images&amp;cd=&amp;cad=rja&amp;uact=8&amp;ved=0CAcQjRw&amp;url=http://ericpetersautos.com/2014/01/07/car-doesnt-talk/v2v-2/&amp;ei=AFooVcOOOcONyATwuoKACg&amp;bvm=bv.90491159,d.cGU&amp;psig=AFQjCNFEqnmLb0AGODZvcZ4OG-szBGgi1g&amp;ust=142879423211141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://siliconangle.com/blog/2012/07/06/what-does-the-internet-of-things-mean-for-todays-culture/internet-of-things-1/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Will future cars have formally verified powertrain control software? 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819400"/>
            <a:ext cx="6400800" cy="2971800"/>
          </a:xfrm>
        </p:spPr>
        <p:txBody>
          <a:bodyPr anchor="b">
            <a:normAutofit/>
          </a:bodyPr>
          <a:lstStyle/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Jyotirmoy V. Deshmukh</a:t>
            </a:r>
          </a:p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(with Jim Kapinski, Xiaoqing Jin, Isaac Ito &amp; Ken Butts)</a:t>
            </a:r>
          </a:p>
        </p:txBody>
      </p:sp>
      <p:pic>
        <p:nvPicPr>
          <p:cNvPr id="4" name="Picture 2" descr="Logo_MBDwTT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2" r="10268" b="21370"/>
          <a:stretch>
            <a:fillRect/>
          </a:stretch>
        </p:blipFill>
        <p:spPr bwMode="auto">
          <a:xfrm>
            <a:off x="3200400" y="3124200"/>
            <a:ext cx="2387145" cy="87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3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/>
          <p:cNvSpPr/>
          <p:nvPr/>
        </p:nvSpPr>
        <p:spPr>
          <a:xfrm rot="5400000">
            <a:off x="5748010" y="3074533"/>
            <a:ext cx="848380" cy="619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496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 smtClean="0"/>
              <a:t>Who’s driving the innovations?</a:t>
            </a:r>
            <a:endParaRPr lang="en-US" dirty="0"/>
          </a:p>
        </p:txBody>
      </p:sp>
      <p:pic>
        <p:nvPicPr>
          <p:cNvPr id="5" name="Picture 12" descr="http://blog.toyotaoforlando.com/wp-content/uploads/2013-toyota-prius-plug-in-orland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16870" r="9004" b="10363"/>
          <a:stretch/>
        </p:blipFill>
        <p:spPr bwMode="auto">
          <a:xfrm>
            <a:off x="5842169" y="4208033"/>
            <a:ext cx="3125427" cy="155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lnami.blob.core.windows.net/media/2014/09/EPA_logo-800x5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0929" r="25821" b="10788"/>
          <a:stretch/>
        </p:blipFill>
        <p:spPr bwMode="auto">
          <a:xfrm>
            <a:off x="609600" y="1270966"/>
            <a:ext cx="862498" cy="8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ranklinadhesivesandpolymers.com/sf-images/global-images/carb_logo.gif?sfvrsn=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17646" b="15686"/>
          <a:stretch/>
        </p:blipFill>
        <p:spPr bwMode="auto">
          <a:xfrm>
            <a:off x="228600" y="2277720"/>
            <a:ext cx="333094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EA agency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0" y="1270966"/>
            <a:ext cx="984820" cy="9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2981980"/>
            <a:ext cx="463015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Govt. Environmental Agencies</a:t>
            </a:r>
            <a:endParaRPr lang="en-US" sz="2800" dirty="0"/>
          </a:p>
        </p:txBody>
      </p:sp>
      <p:pic>
        <p:nvPicPr>
          <p:cNvPr id="1032" name="Picture 8" descr="http://trendsmena.com/wp-content/uploads/2013/10/Oil-Energy1-e138243813717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4" t="23591" r="14359" b="4719"/>
          <a:stretch/>
        </p:blipFill>
        <p:spPr bwMode="auto">
          <a:xfrm>
            <a:off x="6400800" y="1270966"/>
            <a:ext cx="1913965" cy="12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48400" y="2734920"/>
            <a:ext cx="282229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Energy Economics</a:t>
            </a:r>
            <a:endParaRPr lang="en-US" sz="2800" dirty="0"/>
          </a:p>
        </p:txBody>
      </p:sp>
      <p:pic>
        <p:nvPicPr>
          <p:cNvPr id="1034" name="Picture 10" descr="http://vanimg.s3.amazonaws.com/1013-icons-3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9925" r="5455" b="10546"/>
          <a:stretch/>
        </p:blipFill>
        <p:spPr bwMode="auto">
          <a:xfrm>
            <a:off x="359206" y="4208033"/>
            <a:ext cx="2319618" cy="11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Image result for goo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 descr="Image result for goog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i.forbesimg.com/media/lists/companies/google_416x416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34856" r="6835" b="34600"/>
          <a:stretch/>
        </p:blipFill>
        <p:spPr bwMode="auto">
          <a:xfrm>
            <a:off x="2656412" y="4208033"/>
            <a:ext cx="1205973" cy="41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37069" r="6033" b="38706"/>
          <a:stretch/>
        </p:blipFill>
        <p:spPr bwMode="auto">
          <a:xfrm>
            <a:off x="2626010" y="5181323"/>
            <a:ext cx="1794231" cy="48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10" y="4648926"/>
            <a:ext cx="560294" cy="56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103" y="5638800"/>
            <a:ext cx="514068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Tech Companies &amp; Social Media</a:t>
            </a:r>
            <a:endParaRPr lang="en-US" sz="2800" dirty="0"/>
          </a:p>
        </p:txBody>
      </p:sp>
      <p:sp>
        <p:nvSpPr>
          <p:cNvPr id="14" name="Right Arrow 13"/>
          <p:cNvSpPr/>
          <p:nvPr/>
        </p:nvSpPr>
        <p:spPr>
          <a:xfrm rot="1216887">
            <a:off x="3978775" y="3685511"/>
            <a:ext cx="1676400" cy="619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897658" y="4619183"/>
            <a:ext cx="1676400" cy="619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http://www.automotiveengineeringhq.com/wp-content/uploads/2014/08/Car-shopping-cart-concept-in-Helping-Consumer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0"/>
          <a:stretch/>
        </p:blipFill>
        <p:spPr bwMode="auto">
          <a:xfrm>
            <a:off x="3884602" y="1219200"/>
            <a:ext cx="1795914" cy="13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/>
          <p:cNvSpPr/>
          <p:nvPr/>
        </p:nvSpPr>
        <p:spPr>
          <a:xfrm rot="4215158">
            <a:off x="5065100" y="3190587"/>
            <a:ext cx="848380" cy="619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63082" y="2540457"/>
            <a:ext cx="182880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Consumer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10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2687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    Are IC Engine </a:t>
            </a:r>
            <a:r>
              <a:rPr lang="en-US" dirty="0"/>
              <a:t>c</a:t>
            </a:r>
            <a:r>
              <a:rPr lang="en-US" dirty="0" smtClean="0"/>
              <a:t>ars a solved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4953000" cy="4081117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US Energy Information Administration Report</a:t>
            </a:r>
            <a:r>
              <a:rPr lang="en-US" sz="2400" dirty="0"/>
              <a:t>: Motor gasoline remains dominant </a:t>
            </a:r>
            <a:r>
              <a:rPr lang="en-US" sz="2400" dirty="0" smtClean="0"/>
              <a:t>fuel through 2040</a:t>
            </a:r>
            <a:r>
              <a:rPr lang="en-US" sz="2400" baseline="30000" dirty="0" smtClean="0"/>
              <a:t>1</a:t>
            </a:r>
            <a:endParaRPr lang="en-US" sz="2400" baseline="300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EPA estimates </a:t>
            </a:r>
            <a:r>
              <a:rPr lang="en-US" sz="2400" b="1" dirty="0">
                <a:solidFill>
                  <a:srgbClr val="FF0000"/>
                </a:solidFill>
              </a:rPr>
              <a:t>4% </a:t>
            </a:r>
            <a:r>
              <a:rPr lang="en-US" sz="2400" dirty="0"/>
              <a:t>of 2014 MY cars meet 2025 CO2 </a:t>
            </a:r>
            <a:r>
              <a:rPr lang="en-US" sz="2400" dirty="0" smtClean="0"/>
              <a:t>targets</a:t>
            </a:r>
            <a:r>
              <a:rPr lang="en-US" sz="2400" baseline="30000" dirty="0" smtClean="0"/>
              <a:t>2</a:t>
            </a: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Off these, most are HVs, EVs, PHVs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HVs, EVs, PHVs are generally more expensive!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791200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[1] www.eia.gov/forecasts/AEO/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[2] http</a:t>
            </a:r>
            <a:r>
              <a:rPr lang="en-US" sz="16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://</a:t>
            </a:r>
            <a:r>
              <a:rPr lang="en-US" sz="1600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www.epa.gov/oms/fetrends.htm</a:t>
            </a:r>
            <a:endParaRPr lang="en-US" sz="1600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098" name="Picture 2" descr="http://www.epa.gov/oms/images/fe-trends/2014/f07-50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1"/>
          <a:stretch/>
        </p:blipFill>
        <p:spPr bwMode="auto">
          <a:xfrm>
            <a:off x="5410200" y="1981200"/>
            <a:ext cx="352118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epa.gov/oms/images/fe-trends/2014/f07-50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7" t="18648" b="35587"/>
          <a:stretch/>
        </p:blipFill>
        <p:spPr bwMode="auto">
          <a:xfrm>
            <a:off x="7696200" y="2126138"/>
            <a:ext cx="843680" cy="16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2286000"/>
            <a:ext cx="8382000" cy="12953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 smtClean="0"/>
              <a:t>“</a:t>
            </a:r>
            <a:r>
              <a:rPr lang="en-US" sz="24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Since the MY 2025 standards are over a decade away, there’s considerable time for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continued improvements</a:t>
            </a:r>
            <a:r>
              <a:rPr lang="en-US" sz="2400" dirty="0" smtClean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gasoline </a:t>
            </a:r>
            <a:r>
              <a:rPr lang="en-US" sz="2400" b="1" dirty="0" smtClean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vehicle technology.</a:t>
            </a:r>
            <a:r>
              <a:rPr lang="en-US" sz="2400" i="1" dirty="0" smtClean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” </a:t>
            </a:r>
            <a:r>
              <a:rPr lang="en-US" sz="2400" i="1" dirty="0" smtClean="0"/>
              <a:t>– </a:t>
            </a:r>
            <a:r>
              <a:rPr lang="en-US" sz="2400" dirty="0" smtClean="0"/>
              <a:t>EPA report, 2014.</a:t>
            </a:r>
            <a:endParaRPr lang="en-US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5217" y="304800"/>
            <a:ext cx="78098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NO!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11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-17929" y="228600"/>
            <a:ext cx="243919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/>
              <a:t>Macroscopic </a:t>
            </a:r>
            <a:r>
              <a:rPr lang="en-US" altLang="ja-JP" sz="2800" dirty="0" smtClean="0"/>
              <a:t>Background</a:t>
            </a:r>
            <a:endParaRPr lang="en-US" altLang="ja-JP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90500" y="769350"/>
            <a:ext cx="8686800" cy="5334000"/>
            <a:chOff x="190500" y="769350"/>
            <a:chExt cx="8686800" cy="5334000"/>
          </a:xfrm>
        </p:grpSpPr>
        <p:sp>
          <p:nvSpPr>
            <p:cNvPr id="4" name="Rectangle 52"/>
            <p:cNvSpPr>
              <a:spLocks noChangeArrowheads="1"/>
            </p:cNvSpPr>
            <p:nvPr/>
          </p:nvSpPr>
          <p:spPr bwMode="auto">
            <a:xfrm>
              <a:off x="2705100" y="5782675"/>
              <a:ext cx="1066800" cy="3048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51"/>
            <p:cNvSpPr>
              <a:spLocks noChangeArrowheads="1"/>
            </p:cNvSpPr>
            <p:nvPr/>
          </p:nvSpPr>
          <p:spPr bwMode="auto">
            <a:xfrm>
              <a:off x="7505700" y="5096875"/>
              <a:ext cx="1066800" cy="990600"/>
            </a:xfrm>
            <a:prstGeom prst="rect">
              <a:avLst/>
            </a:prstGeom>
            <a:solidFill>
              <a:srgbClr val="2F7E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5905500" y="5020675"/>
              <a:ext cx="1066800" cy="1066800"/>
            </a:xfrm>
            <a:prstGeom prst="rect">
              <a:avLst/>
            </a:prstGeom>
            <a:solidFill>
              <a:srgbClr val="71DDF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2"/>
            <p:cNvSpPr>
              <a:spLocks noChangeArrowheads="1"/>
            </p:cNvSpPr>
            <p:nvPr/>
          </p:nvSpPr>
          <p:spPr bwMode="auto">
            <a:xfrm>
              <a:off x="7505700" y="4030075"/>
              <a:ext cx="1066800" cy="838200"/>
            </a:xfrm>
            <a:prstGeom prst="rect">
              <a:avLst/>
            </a:prstGeom>
            <a:solidFill>
              <a:srgbClr val="2F7E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40"/>
            <p:cNvSpPr>
              <a:spLocks noChangeArrowheads="1"/>
            </p:cNvSpPr>
            <p:nvPr/>
          </p:nvSpPr>
          <p:spPr bwMode="auto">
            <a:xfrm>
              <a:off x="5905500" y="3801475"/>
              <a:ext cx="1066800" cy="1066800"/>
            </a:xfrm>
            <a:prstGeom prst="rect">
              <a:avLst/>
            </a:prstGeom>
            <a:solidFill>
              <a:srgbClr val="71DDF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2705100" y="3283950"/>
              <a:ext cx="1066800" cy="3810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7505700" y="3360150"/>
              <a:ext cx="1066800" cy="304800"/>
            </a:xfrm>
            <a:prstGeom prst="rect">
              <a:avLst/>
            </a:prstGeom>
            <a:solidFill>
              <a:srgbClr val="2F7E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5905500" y="2598150"/>
              <a:ext cx="1066800" cy="1066800"/>
            </a:xfrm>
            <a:prstGeom prst="rect">
              <a:avLst/>
            </a:prstGeom>
            <a:solidFill>
              <a:srgbClr val="71DDF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5905500" y="2140950"/>
              <a:ext cx="1066800" cy="304800"/>
            </a:xfrm>
            <a:prstGeom prst="rect">
              <a:avLst/>
            </a:prstGeom>
            <a:solidFill>
              <a:srgbClr val="71DDF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4305300" y="1378950"/>
              <a:ext cx="1066800" cy="1066800"/>
            </a:xfrm>
            <a:prstGeom prst="rect">
              <a:avLst/>
            </a:prstGeom>
            <a:solidFill>
              <a:srgbClr val="FFC0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2705100" y="1302750"/>
              <a:ext cx="1066800" cy="11430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422275" y="5179425"/>
              <a:ext cx="173513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GDP per capita</a:t>
              </a:r>
            </a:p>
            <a:p>
              <a:pPr algn="ctr"/>
              <a:r>
                <a:rPr lang="en-US" altLang="ja-JP"/>
                <a:t>(PPP)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488950" y="1302750"/>
              <a:ext cx="1601788" cy="91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Population</a:t>
              </a:r>
            </a:p>
            <a:p>
              <a:pPr algn="ctr"/>
              <a:r>
                <a:rPr lang="en-US" altLang="ja-JP"/>
                <a:t>(in millions)</a:t>
              </a:r>
            </a:p>
            <a:p>
              <a:pPr algn="ctr"/>
              <a:r>
                <a:rPr lang="en-US" altLang="ja-JP"/>
                <a:t>Global: 7,000+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323850" y="3969750"/>
              <a:ext cx="19335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Car ownership</a:t>
              </a:r>
            </a:p>
            <a:p>
              <a:pPr algn="ctr"/>
              <a:r>
                <a:rPr lang="en-US" altLang="ja-JP"/>
                <a:t>(per 1000 people)</a:t>
              </a: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2828925" y="807450"/>
              <a:ext cx="819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b="1"/>
                <a:t>China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4468813" y="807450"/>
              <a:ext cx="742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b="1"/>
                <a:t>India</a:t>
              </a: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6188075" y="807450"/>
              <a:ext cx="501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b="1"/>
                <a:t>US</a:t>
              </a: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7648575" y="807450"/>
              <a:ext cx="781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b="1"/>
                <a:t>Japan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09575" y="2598150"/>
              <a:ext cx="1760538" cy="91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Number of cars</a:t>
              </a:r>
            </a:p>
            <a:p>
              <a:pPr algn="ctr"/>
              <a:r>
                <a:rPr lang="en-US" altLang="ja-JP"/>
                <a:t>(in millions)</a:t>
              </a:r>
            </a:p>
            <a:p>
              <a:pPr algn="ctr"/>
              <a:r>
                <a:rPr lang="en-US" altLang="ja-JP"/>
                <a:t>Global: 1,016</a:t>
              </a: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2889250" y="1302750"/>
              <a:ext cx="6985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1,347</a:t>
              </a:r>
            </a:p>
            <a:p>
              <a:pPr algn="ctr"/>
              <a:r>
                <a:rPr lang="en-US" altLang="ja-JP"/>
                <a:t>(#1)</a:t>
              </a: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4489450" y="1393238"/>
              <a:ext cx="6985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1,210</a:t>
              </a:r>
            </a:p>
            <a:p>
              <a:pPr algn="ctr"/>
              <a:r>
                <a:rPr lang="en-US" altLang="ja-JP"/>
                <a:t>(#2)</a:t>
              </a: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6159500" y="1528175"/>
              <a:ext cx="5603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314</a:t>
              </a:r>
            </a:p>
            <a:p>
              <a:pPr algn="ctr"/>
              <a:r>
                <a:rPr lang="en-US" altLang="ja-JP"/>
                <a:t>(#3)</a:t>
              </a: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190500" y="2445750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505700" y="2369550"/>
              <a:ext cx="1066800" cy="76200"/>
            </a:xfrm>
            <a:prstGeom prst="rect">
              <a:avLst/>
            </a:prstGeom>
            <a:solidFill>
              <a:srgbClr val="2F7E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7702550" y="1756775"/>
              <a:ext cx="6746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127</a:t>
              </a:r>
            </a:p>
            <a:p>
              <a:pPr algn="ctr"/>
              <a:r>
                <a:rPr lang="en-US" altLang="ja-JP"/>
                <a:t>(#10)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6159500" y="2669588"/>
              <a:ext cx="5603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239</a:t>
              </a:r>
            </a:p>
            <a:p>
              <a:pPr algn="ctr"/>
              <a:r>
                <a:rPr lang="en-US" altLang="ja-JP"/>
                <a:t>(#1)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7759700" y="2750550"/>
              <a:ext cx="5603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75</a:t>
              </a:r>
            </a:p>
            <a:p>
              <a:pPr algn="ctr"/>
              <a:r>
                <a:rPr lang="en-US" altLang="ja-JP"/>
                <a:t>(#3)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2959100" y="2674350"/>
              <a:ext cx="5603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78</a:t>
              </a:r>
            </a:p>
            <a:p>
              <a:pPr algn="ctr"/>
              <a:r>
                <a:rPr lang="en-US" altLang="ja-JP"/>
                <a:t>(#2)</a:t>
              </a: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90500" y="3664950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>
              <a:off x="4305300" y="3588750"/>
              <a:ext cx="1066800" cy="76200"/>
            </a:xfrm>
            <a:prstGeom prst="rect">
              <a:avLst/>
            </a:prstGeom>
            <a:solidFill>
              <a:srgbClr val="FFC0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3032125" y="4309475"/>
              <a:ext cx="412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58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4632325" y="4488863"/>
              <a:ext cx="412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17</a:t>
              </a: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7775575" y="410627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590</a:t>
              </a: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>
              <a:off x="190500" y="4868275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43"/>
            <p:cNvSpPr>
              <a:spLocks noChangeArrowheads="1"/>
            </p:cNvSpPr>
            <p:nvPr/>
          </p:nvSpPr>
          <p:spPr bwMode="auto">
            <a:xfrm>
              <a:off x="4305300" y="4792075"/>
              <a:ext cx="1066800" cy="76200"/>
            </a:xfrm>
            <a:prstGeom prst="rect">
              <a:avLst/>
            </a:prstGeom>
            <a:solidFill>
              <a:srgbClr val="FFC0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4"/>
            <p:cNvSpPr>
              <a:spLocks noChangeArrowheads="1"/>
            </p:cNvSpPr>
            <p:nvPr/>
          </p:nvSpPr>
          <p:spPr bwMode="auto">
            <a:xfrm>
              <a:off x="2705100" y="4639675"/>
              <a:ext cx="1066800" cy="22860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>
              <a:off x="190500" y="6087475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46"/>
            <p:cNvSpPr txBox="1">
              <a:spLocks noChangeArrowheads="1"/>
            </p:cNvSpPr>
            <p:nvPr/>
          </p:nvSpPr>
          <p:spPr bwMode="auto">
            <a:xfrm>
              <a:off x="2889250" y="5430250"/>
              <a:ext cx="6985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8,387</a:t>
              </a:r>
            </a:p>
          </p:txBody>
        </p:sp>
        <p:sp>
          <p:nvSpPr>
            <p:cNvPr id="42" name="Text Box 47"/>
            <p:cNvSpPr txBox="1">
              <a:spLocks noChangeArrowheads="1"/>
            </p:cNvSpPr>
            <p:nvPr/>
          </p:nvSpPr>
          <p:spPr bwMode="auto">
            <a:xfrm>
              <a:off x="4489450" y="5663613"/>
              <a:ext cx="6985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3,663</a:t>
              </a:r>
            </a:p>
          </p:txBody>
        </p:sp>
        <p:sp>
          <p:nvSpPr>
            <p:cNvPr id="43" name="Text Box 48"/>
            <p:cNvSpPr txBox="1">
              <a:spLocks noChangeArrowheads="1"/>
            </p:cNvSpPr>
            <p:nvPr/>
          </p:nvSpPr>
          <p:spPr bwMode="auto">
            <a:xfrm>
              <a:off x="6032500" y="5096875"/>
              <a:ext cx="812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48,328</a:t>
              </a:r>
            </a:p>
          </p:txBody>
        </p:sp>
        <p:sp>
          <p:nvSpPr>
            <p:cNvPr id="44" name="Text Box 49"/>
            <p:cNvSpPr txBox="1">
              <a:spLocks noChangeArrowheads="1"/>
            </p:cNvSpPr>
            <p:nvPr/>
          </p:nvSpPr>
          <p:spPr bwMode="auto">
            <a:xfrm>
              <a:off x="7632700" y="5173075"/>
              <a:ext cx="812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34,748</a:t>
              </a:r>
            </a:p>
          </p:txBody>
        </p:sp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4305300" y="6011275"/>
              <a:ext cx="1066800" cy="76200"/>
            </a:xfrm>
            <a:prstGeom prst="rect">
              <a:avLst/>
            </a:prstGeom>
            <a:solidFill>
              <a:srgbClr val="FFC0C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 Box 54"/>
            <p:cNvSpPr txBox="1">
              <a:spLocks noChangeArrowheads="1"/>
            </p:cNvSpPr>
            <p:nvPr/>
          </p:nvSpPr>
          <p:spPr bwMode="auto">
            <a:xfrm>
              <a:off x="874713" y="3420475"/>
              <a:ext cx="83026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000"/>
                <a:t>JAMA 2010</a:t>
              </a:r>
            </a:p>
          </p:txBody>
        </p:sp>
        <p:sp>
          <p:nvSpPr>
            <p:cNvPr id="47" name="Text Box 56"/>
            <p:cNvSpPr txBox="1">
              <a:spLocks noChangeArrowheads="1"/>
            </p:cNvSpPr>
            <p:nvPr/>
          </p:nvSpPr>
          <p:spPr bwMode="auto">
            <a:xfrm>
              <a:off x="768350" y="2182225"/>
              <a:ext cx="104616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000"/>
                <a:t>Year 2011, 2012</a:t>
              </a:r>
            </a:p>
          </p:txBody>
        </p:sp>
        <p:sp>
          <p:nvSpPr>
            <p:cNvPr id="48" name="Text Box 30"/>
            <p:cNvSpPr txBox="1">
              <a:spLocks noChangeArrowheads="1"/>
            </p:cNvSpPr>
            <p:nvPr/>
          </p:nvSpPr>
          <p:spPr bwMode="auto">
            <a:xfrm>
              <a:off x="4502150" y="2979150"/>
              <a:ext cx="6746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20</a:t>
              </a:r>
            </a:p>
            <a:p>
              <a:pPr algn="ctr"/>
              <a:r>
                <a:rPr lang="en-US" altLang="ja-JP"/>
                <a:t>(#13)</a:t>
              </a:r>
            </a:p>
          </p:txBody>
        </p:sp>
        <p:sp>
          <p:nvSpPr>
            <p:cNvPr id="49" name="Text Box 57"/>
            <p:cNvSpPr txBox="1">
              <a:spLocks noChangeArrowheads="1"/>
            </p:cNvSpPr>
            <p:nvPr/>
          </p:nvSpPr>
          <p:spPr bwMode="auto">
            <a:xfrm>
              <a:off x="796925" y="5839825"/>
              <a:ext cx="98901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000"/>
                <a:t>IMF, 2011 Int$</a:t>
              </a:r>
            </a:p>
          </p:txBody>
        </p:sp>
        <p:sp>
          <p:nvSpPr>
            <p:cNvPr id="51" name="Line 59"/>
            <p:cNvSpPr>
              <a:spLocks noChangeShapeType="1"/>
            </p:cNvSpPr>
            <p:nvPr/>
          </p:nvSpPr>
          <p:spPr bwMode="auto">
            <a:xfrm flipV="1">
              <a:off x="190500" y="1207500"/>
              <a:ext cx="0" cy="487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60"/>
            <p:cNvSpPr>
              <a:spLocks noChangeShapeType="1"/>
            </p:cNvSpPr>
            <p:nvPr/>
          </p:nvSpPr>
          <p:spPr bwMode="auto">
            <a:xfrm flipV="1">
              <a:off x="8877300" y="769350"/>
              <a:ext cx="0" cy="5314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61"/>
            <p:cNvSpPr>
              <a:spLocks noChangeShapeType="1"/>
            </p:cNvSpPr>
            <p:nvPr/>
          </p:nvSpPr>
          <p:spPr bwMode="auto">
            <a:xfrm>
              <a:off x="190500" y="1217025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62"/>
            <p:cNvSpPr>
              <a:spLocks noChangeShapeType="1"/>
            </p:cNvSpPr>
            <p:nvPr/>
          </p:nvSpPr>
          <p:spPr bwMode="auto">
            <a:xfrm flipV="1">
              <a:off x="2400300" y="769350"/>
              <a:ext cx="0" cy="5314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63"/>
            <p:cNvSpPr>
              <a:spLocks noChangeShapeType="1"/>
            </p:cNvSpPr>
            <p:nvPr/>
          </p:nvSpPr>
          <p:spPr bwMode="auto">
            <a:xfrm>
              <a:off x="2400300" y="769350"/>
              <a:ext cx="6477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64"/>
            <p:cNvSpPr>
              <a:spLocks noChangeShapeType="1"/>
            </p:cNvSpPr>
            <p:nvPr/>
          </p:nvSpPr>
          <p:spPr bwMode="auto">
            <a:xfrm flipV="1">
              <a:off x="4076700" y="769350"/>
              <a:ext cx="0" cy="5314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65"/>
            <p:cNvSpPr>
              <a:spLocks noChangeShapeType="1"/>
            </p:cNvSpPr>
            <p:nvPr/>
          </p:nvSpPr>
          <p:spPr bwMode="auto">
            <a:xfrm flipV="1">
              <a:off x="5676900" y="769350"/>
              <a:ext cx="0" cy="5314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66"/>
            <p:cNvSpPr>
              <a:spLocks noChangeShapeType="1"/>
            </p:cNvSpPr>
            <p:nvPr/>
          </p:nvSpPr>
          <p:spPr bwMode="auto">
            <a:xfrm flipV="1">
              <a:off x="7277100" y="769350"/>
              <a:ext cx="0" cy="5314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190500" y="3664950"/>
              <a:ext cx="8686800" cy="2438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74"/>
            <p:cNvSpPr>
              <a:spLocks noChangeShapeType="1"/>
            </p:cNvSpPr>
            <p:nvPr/>
          </p:nvSpPr>
          <p:spPr bwMode="auto">
            <a:xfrm>
              <a:off x="2590800" y="4026900"/>
              <a:ext cx="6019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6175375" y="3731625"/>
              <a:ext cx="527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/>
                <a:t>760</a:t>
              </a:r>
            </a:p>
          </p:txBody>
        </p:sp>
        <p:sp>
          <p:nvSpPr>
            <p:cNvPr id="63" name="AutoShape 77"/>
            <p:cNvSpPr>
              <a:spLocks noChangeArrowheads="1"/>
            </p:cNvSpPr>
            <p:nvPr/>
          </p:nvSpPr>
          <p:spPr bwMode="auto">
            <a:xfrm>
              <a:off x="3581400" y="4039600"/>
              <a:ext cx="304800" cy="609600"/>
            </a:xfrm>
            <a:prstGeom prst="upDownArrow">
              <a:avLst>
                <a:gd name="adj1" fmla="val 50000"/>
                <a:gd name="adj2" fmla="val 4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64" name="AutoShape 78"/>
            <p:cNvSpPr>
              <a:spLocks noChangeArrowheads="1"/>
            </p:cNvSpPr>
            <p:nvPr/>
          </p:nvSpPr>
          <p:spPr bwMode="auto">
            <a:xfrm>
              <a:off x="5181600" y="4039600"/>
              <a:ext cx="304800" cy="7620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65" name="Line 80"/>
            <p:cNvSpPr>
              <a:spLocks noChangeShapeType="1"/>
            </p:cNvSpPr>
            <p:nvPr/>
          </p:nvSpPr>
          <p:spPr bwMode="auto">
            <a:xfrm>
              <a:off x="2590800" y="5095288"/>
              <a:ext cx="60198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AutoShape 79"/>
            <p:cNvSpPr>
              <a:spLocks noChangeArrowheads="1"/>
            </p:cNvSpPr>
            <p:nvPr/>
          </p:nvSpPr>
          <p:spPr bwMode="auto">
            <a:xfrm>
              <a:off x="3581400" y="5150850"/>
              <a:ext cx="304800" cy="609600"/>
            </a:xfrm>
            <a:prstGeom prst="upDownArrow">
              <a:avLst>
                <a:gd name="adj1" fmla="val 50000"/>
                <a:gd name="adj2" fmla="val 4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67" name="AutoShape 81"/>
            <p:cNvSpPr>
              <a:spLocks noChangeArrowheads="1"/>
            </p:cNvSpPr>
            <p:nvPr/>
          </p:nvSpPr>
          <p:spPr bwMode="auto">
            <a:xfrm>
              <a:off x="5181600" y="5150850"/>
              <a:ext cx="304800" cy="838200"/>
            </a:xfrm>
            <a:prstGeom prst="upDownArrow">
              <a:avLst>
                <a:gd name="adj1" fmla="val 50000"/>
                <a:gd name="adj2" fmla="val 55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68" name="Text Box 82"/>
          <p:cNvSpPr txBox="1">
            <a:spLocks noChangeArrowheads="1"/>
          </p:cNvSpPr>
          <p:nvPr/>
        </p:nvSpPr>
        <p:spPr bwMode="auto">
          <a:xfrm>
            <a:off x="2270125" y="312150"/>
            <a:ext cx="460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latin typeface="Tahoma" pitchFamily="34" charset="0"/>
              </a:rPr>
              <a:t>Population, Economy &amp; Car Ownership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" name="Content Placeholder 2"/>
          <p:cNvSpPr>
            <a:spLocks noGrp="1"/>
          </p:cNvSpPr>
          <p:nvPr>
            <p:ph idx="1"/>
          </p:nvPr>
        </p:nvSpPr>
        <p:spPr>
          <a:xfrm>
            <a:off x="965200" y="2048317"/>
            <a:ext cx="6629400" cy="164352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altLang="ja-JP" sz="2400" dirty="0" smtClean="0"/>
              <a:t>Emerging </a:t>
            </a:r>
            <a:r>
              <a:rPr lang="en-US" altLang="ja-JP" sz="2400" dirty="0"/>
              <a:t>countries have a large potential to grow in </a:t>
            </a:r>
            <a:r>
              <a:rPr lang="en-US" altLang="ja-JP" sz="2400" dirty="0" smtClean="0"/>
              <a:t>car ownership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altLang="ja-JP" sz="2400" dirty="0" smtClean="0"/>
              <a:t>Populations in emerging countries may not be able to afford HVs, PHVs, EVs, smarter cars </a:t>
            </a:r>
            <a:endParaRPr lang="en-US" altLang="ja-JP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 smtClean="0"/>
              <a:t>Up and coming PT technologies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59502"/>
              </p:ext>
            </p:extLst>
          </p:nvPr>
        </p:nvGraphicFramePr>
        <p:xfrm>
          <a:off x="457200" y="1386840"/>
          <a:ext cx="83058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60"/>
                <a:gridCol w="66446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Timeline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Strategies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 smtClean="0"/>
                        <a:t>Boosting  and Downsizing: Turbocharging, Supercharging, Stop &amp; Start technology,</a:t>
                      </a:r>
                    </a:p>
                    <a:p>
                      <a:pPr marL="0" indent="0" fontAlgn="t">
                        <a:buFont typeface="Arial" panose="020B0604020202020204" pitchFamily="34" charset="0"/>
                        <a:buNone/>
                      </a:pPr>
                      <a:r>
                        <a:rPr lang="en-US" sz="2400" dirty="0" smtClean="0"/>
                        <a:t>Low speed Torque</a:t>
                      </a:r>
                      <a:r>
                        <a:rPr lang="en-US" sz="2400" baseline="0" dirty="0" smtClean="0"/>
                        <a:t> enhancements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2025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High efficiency combustion: Lean Stratified</a:t>
                      </a:r>
                      <a:r>
                        <a:rPr lang="en-US" sz="2400" baseline="0" dirty="0" smtClean="0"/>
                        <a:t> Spark Ignition, Low temperature combustion,</a:t>
                      </a:r>
                    </a:p>
                    <a:p>
                      <a:r>
                        <a:rPr lang="en-US" sz="2400" baseline="0" dirty="0" smtClean="0"/>
                        <a:t>Combined turbo/super charging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2050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Plug-in/Hybrid, Fuel cell electric will dominate, Advanced thermodynamic cycles will be investigated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05200" y="55698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Mark Kuhn, “Automotive Powertrain Technologies through 2016 and 2025,” University of Michigan Transportation and Research Institute Conference, 2012</a:t>
            </a:r>
            <a:endParaRPr lang="en-US" sz="16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 smtClean="0"/>
              <a:t>As we increase features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14600"/>
            <a:ext cx="7848600" cy="3120854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70 to 100 ECUs in modern luxury cars, close to 100M LOC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Engine control: 1.7M LOC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/>
              <a:t>F-22 raptor: 1.7M, Boeing 787: 6.5M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Frost &amp; Sullivan: 200M to 300M LOC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Electronics &amp; Software: 35-40% of luxury car cost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35" y="2398059"/>
            <a:ext cx="2057400" cy="190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5638800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cs typeface="Courier New" panose="02070309020205020404" pitchFamily="49" charset="0"/>
              </a:rPr>
              <a:t>Charette</a:t>
            </a:r>
            <a:r>
              <a:rPr lang="en-US" sz="16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, R., “This Car Runs on Code”, IEEE spectrum, </a:t>
            </a:r>
            <a:r>
              <a:rPr lang="en-US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://spectrum.ieee.org/transportation/systems/this-car-runs-on-code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2192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r>
              <a:rPr lang="en-US" dirty="0"/>
              <a:t>1977: first GM car with embedded software</a:t>
            </a:r>
          </a:p>
          <a:p>
            <a:r>
              <a:rPr lang="en-US" dirty="0"/>
              <a:t>1981: GM: 50K LOC for entire US fleet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increasing software complexity come from?</a:t>
            </a:r>
            <a:endParaRPr lang="en-US" dirty="0"/>
          </a:p>
        </p:txBody>
      </p:sp>
      <p:pic>
        <p:nvPicPr>
          <p:cNvPr id="4" name="Picture 2" descr="Trends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3118"/>
          <a:stretch/>
        </p:blipFill>
        <p:spPr bwMode="auto">
          <a:xfrm>
            <a:off x="370672" y="1219200"/>
            <a:ext cx="816372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833646"/>
            <a:ext cx="579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[1] http</a:t>
            </a:r>
            <a:r>
              <a:rPr lang="en-US" sz="1600" dirty="0">
                <a:solidFill>
                  <a:srgbClr val="FF0000"/>
                </a:solidFill>
                <a:cs typeface="Courier New" panose="02070309020205020404" pitchFamily="49" charset="0"/>
              </a:rPr>
              <a:t>://www.epa.gov/oms/fetrends.htm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1870364"/>
            <a:ext cx="34290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Many new and current powertrain technologies growing in market share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Automotive platforms: coming to a car near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130361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Examples</a:t>
            </a:r>
          </a:p>
          <a:p>
            <a:pPr marL="457200" lvl="1"/>
            <a:r>
              <a:rPr lang="en-US" sz="2000" dirty="0"/>
              <a:t>VW: </a:t>
            </a:r>
            <a:r>
              <a:rPr lang="en-US" sz="2000" dirty="0">
                <a:solidFill>
                  <a:srgbClr val="FF0000"/>
                </a:solidFill>
              </a:rPr>
              <a:t>Modular</a:t>
            </a:r>
            <a:r>
              <a:rPr lang="en-US" sz="2000" dirty="0"/>
              <a:t> transverse matrix (MQB)</a:t>
            </a:r>
          </a:p>
          <a:p>
            <a:pPr marL="457200" lvl="1"/>
            <a:r>
              <a:rPr lang="en-US" sz="2000" dirty="0"/>
              <a:t>Toyota: TNGA </a:t>
            </a:r>
            <a:r>
              <a:rPr lang="en-US" sz="2000" dirty="0">
                <a:solidFill>
                  <a:srgbClr val="FF0000"/>
                </a:solidFill>
              </a:rPr>
              <a:t>Modular</a:t>
            </a:r>
            <a:r>
              <a:rPr lang="en-US" sz="2000" dirty="0"/>
              <a:t> platform</a:t>
            </a:r>
          </a:p>
          <a:p>
            <a:pPr marL="457200" lvl="1"/>
            <a:r>
              <a:rPr lang="en-US" sz="2000" dirty="0"/>
              <a:t>Renault-Nissan: Common </a:t>
            </a:r>
            <a:r>
              <a:rPr lang="en-US" sz="2000" dirty="0">
                <a:solidFill>
                  <a:srgbClr val="FF0000"/>
                </a:solidFill>
              </a:rPr>
              <a:t>Module</a:t>
            </a:r>
            <a:r>
              <a:rPr lang="en-US" sz="2000" dirty="0"/>
              <a:t> Family  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Purpose: share design, engineering (including software) and production efforts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Need components to understand common interfaces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The future: </a:t>
            </a:r>
            <a:r>
              <a:rPr lang="en-US" sz="2800" dirty="0" smtClean="0"/>
              <a:t>Lego-like </a:t>
            </a:r>
            <a:r>
              <a:rPr lang="en-US" sz="2800" dirty="0"/>
              <a:t>Cars?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MBD Verification and Validation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54" y="304800"/>
            <a:ext cx="9144000" cy="636104"/>
          </a:xfrm>
        </p:spPr>
        <p:txBody>
          <a:bodyPr/>
          <a:lstStyle/>
          <a:p>
            <a:r>
              <a:rPr lang="en-US" dirty="0" smtClean="0"/>
              <a:t>MBD process</a:t>
            </a:r>
            <a:endParaRPr lang="en-US" dirty="0"/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676571" y="1636604"/>
            <a:ext cx="4257603" cy="22197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ja-JP" altLang="en-US" smtClean="0">
              <a:ea typeface="+mn-ea"/>
            </a:endParaRPr>
          </a:p>
        </p:txBody>
      </p:sp>
      <p:pic>
        <p:nvPicPr>
          <p:cNvPr id="66" name="Picture 65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39" y="4805516"/>
            <a:ext cx="768350" cy="5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2379488" y="4832016"/>
            <a:ext cx="1330996" cy="6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Controller Specification Model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4479190" y="5302080"/>
            <a:ext cx="700554" cy="347155"/>
          </a:xfrm>
          <a:custGeom>
            <a:avLst/>
            <a:gdLst>
              <a:gd name="T0" fmla="*/ 0 w 643"/>
              <a:gd name="T1" fmla="*/ 0 h 322"/>
              <a:gd name="T2" fmla="*/ 322 w 643"/>
              <a:gd name="T3" fmla="*/ 322 h 322"/>
              <a:gd name="T4" fmla="*/ 643 w 643"/>
              <a:gd name="T5" fmla="*/ 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3" h="322">
                <a:moveTo>
                  <a:pt x="0" y="0"/>
                </a:moveTo>
                <a:lnTo>
                  <a:pt x="322" y="322"/>
                </a:lnTo>
                <a:lnTo>
                  <a:pt x="643" y="1"/>
                </a:lnTo>
              </a:path>
            </a:pathLst>
          </a:custGeom>
          <a:ln>
            <a:headEnd type="none" w="med" len="med"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921759" y="5664396"/>
            <a:ext cx="1956551" cy="31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Auto-Code Generation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29" y="4827488"/>
            <a:ext cx="492648" cy="505354"/>
          </a:xfrm>
          <a:prstGeom prst="rect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6003837" y="3786021"/>
            <a:ext cx="742738" cy="774874"/>
            <a:chOff x="3231" y="2046"/>
            <a:chExt cx="459" cy="492"/>
          </a:xfrm>
        </p:grpSpPr>
        <p:grpSp>
          <p:nvGrpSpPr>
            <p:cNvPr id="72" name="Group 71"/>
            <p:cNvGrpSpPr>
              <a:grpSpLocks/>
            </p:cNvGrpSpPr>
            <p:nvPr/>
          </p:nvGrpSpPr>
          <p:grpSpPr bwMode="auto">
            <a:xfrm>
              <a:off x="3231" y="2046"/>
              <a:ext cx="411" cy="434"/>
              <a:chOff x="3231" y="2046"/>
              <a:chExt cx="411" cy="434"/>
            </a:xfrm>
          </p:grpSpPr>
          <p:pic>
            <p:nvPicPr>
              <p:cNvPr id="74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1" y="2046"/>
                <a:ext cx="353" cy="372"/>
              </a:xfrm>
              <a:prstGeom prst="rect">
                <a:avLst/>
              </a:prstGeom>
              <a:noFill/>
              <a:ln w="3175">
                <a:solidFill>
                  <a:srgbClr val="96969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9" y="2108"/>
                <a:ext cx="353" cy="372"/>
              </a:xfrm>
              <a:prstGeom prst="rect">
                <a:avLst/>
              </a:prstGeom>
              <a:noFill/>
              <a:ln w="3175">
                <a:solidFill>
                  <a:srgbClr val="96969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3" name="Picture 1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" y="2166"/>
              <a:ext cx="353" cy="372"/>
            </a:xfrm>
            <a:prstGeom prst="rect">
              <a:avLst/>
            </a:prstGeom>
            <a:noFill/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6843749" y="3975015"/>
            <a:ext cx="994066" cy="5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Integrated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code</a:t>
            </a:r>
          </a:p>
        </p:txBody>
      </p:sp>
      <p:sp>
        <p:nvSpPr>
          <p:cNvPr id="77" name="Line 19"/>
          <p:cNvSpPr>
            <a:spLocks noChangeShapeType="1"/>
          </p:cNvSpPr>
          <p:nvPr/>
        </p:nvSpPr>
        <p:spPr bwMode="auto">
          <a:xfrm flipV="1">
            <a:off x="5777852" y="4515488"/>
            <a:ext cx="222972" cy="254874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pic>
        <p:nvPicPr>
          <p:cNvPr id="78" name="Picture 77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854" y="2477962"/>
            <a:ext cx="781909" cy="509747"/>
          </a:xfrm>
          <a:prstGeom prst="rect">
            <a:avLst/>
          </a:prstGeom>
          <a:noFill/>
          <a:ln w="9525">
            <a:solidFill>
              <a:srgbClr val="C8C8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8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09" y="2477962"/>
            <a:ext cx="1038026" cy="53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Line 23"/>
          <p:cNvSpPr>
            <a:spLocks noChangeShapeType="1"/>
          </p:cNvSpPr>
          <p:nvPr/>
        </p:nvSpPr>
        <p:spPr bwMode="auto">
          <a:xfrm>
            <a:off x="3680708" y="4559431"/>
            <a:ext cx="180788" cy="2080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pic>
        <p:nvPicPr>
          <p:cNvPr id="81" name="Picture 8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18427" r="19162" b="17303"/>
          <a:stretch>
            <a:fillRect/>
          </a:stretch>
        </p:blipFill>
        <p:spPr bwMode="auto">
          <a:xfrm>
            <a:off x="1208428" y="2001905"/>
            <a:ext cx="819574" cy="59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824615" y="1575651"/>
            <a:ext cx="964310" cy="5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Prototype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  <a:ea typeface="HGPｺﾞｼｯｸE" pitchFamily="50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Design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  <a:ea typeface="HGPｺﾞｼｯｸE" pitchFamily="50" charset="-128"/>
            </a:endParaRPr>
          </a:p>
        </p:txBody>
      </p: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2989192" y="1927201"/>
            <a:ext cx="631253" cy="805635"/>
            <a:chOff x="1694" y="1384"/>
            <a:chExt cx="498" cy="654"/>
          </a:xfrm>
        </p:grpSpPr>
        <p:pic>
          <p:nvPicPr>
            <p:cNvPr id="84" name="Picture 83" descr="CRAMAS-4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" y="1796"/>
              <a:ext cx="465" cy="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1" t="39899" r="81821" b="46968"/>
            <a:stretch>
              <a:fillRect/>
            </a:stretch>
          </p:blipFill>
          <p:spPr bwMode="auto">
            <a:xfrm>
              <a:off x="1700" y="1384"/>
              <a:ext cx="492" cy="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2801519" y="3333400"/>
            <a:ext cx="2132654" cy="5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Prototype </a:t>
            </a: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modeling and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implementation</a:t>
            </a: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3494204" y="2350793"/>
            <a:ext cx="1001733" cy="53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System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ea typeface="HGPｺﾞｼｯｸE" pitchFamily="50" charset="-128"/>
              </a:rPr>
              <a:t>evaluation</a:t>
            </a:r>
          </a:p>
        </p:txBody>
      </p:sp>
      <p:sp>
        <p:nvSpPr>
          <p:cNvPr id="88" name="Line 31"/>
          <p:cNvSpPr>
            <a:spLocks noChangeShapeType="1"/>
          </p:cNvSpPr>
          <p:nvPr/>
        </p:nvSpPr>
        <p:spPr bwMode="auto">
          <a:xfrm>
            <a:off x="2907838" y="3752331"/>
            <a:ext cx="180788" cy="2080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89" name="Line 32"/>
          <p:cNvSpPr>
            <a:spLocks noChangeShapeType="1"/>
          </p:cNvSpPr>
          <p:nvPr/>
        </p:nvSpPr>
        <p:spPr bwMode="auto">
          <a:xfrm>
            <a:off x="1651359" y="2748949"/>
            <a:ext cx="180788" cy="2080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90" name="Line 33"/>
          <p:cNvSpPr>
            <a:spLocks noChangeShapeType="1"/>
          </p:cNvSpPr>
          <p:nvPr/>
        </p:nvSpPr>
        <p:spPr bwMode="auto">
          <a:xfrm flipV="1">
            <a:off x="2621590" y="2772386"/>
            <a:ext cx="379655" cy="392564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 flipH="1" flipV="1">
            <a:off x="2133461" y="2420836"/>
            <a:ext cx="792455" cy="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92" name="Line 36"/>
          <p:cNvSpPr>
            <a:spLocks noChangeShapeType="1"/>
          </p:cNvSpPr>
          <p:nvPr/>
        </p:nvSpPr>
        <p:spPr bwMode="auto">
          <a:xfrm>
            <a:off x="1132756" y="1803692"/>
            <a:ext cx="116005" cy="133296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1896930" y="4103373"/>
            <a:ext cx="1195771" cy="18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Requirement</a:t>
            </a:r>
          </a:p>
        </p:txBody>
      </p:sp>
      <p:sp>
        <p:nvSpPr>
          <p:cNvPr id="94" name="Line 38"/>
          <p:cNvSpPr>
            <a:spLocks noChangeShapeType="1"/>
          </p:cNvSpPr>
          <p:nvPr/>
        </p:nvSpPr>
        <p:spPr bwMode="auto">
          <a:xfrm flipH="1">
            <a:off x="4934171" y="2765794"/>
            <a:ext cx="1069665" cy="6592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2050600" y="3018471"/>
            <a:ext cx="474569" cy="689916"/>
            <a:chOff x="2947" y="176"/>
            <a:chExt cx="666" cy="987"/>
          </a:xfrm>
        </p:grpSpPr>
        <p:sp>
          <p:nvSpPr>
            <p:cNvPr id="96" name="AutoShape 40"/>
            <p:cNvSpPr>
              <a:spLocks noChangeArrowheads="1"/>
            </p:cNvSpPr>
            <p:nvPr/>
          </p:nvSpPr>
          <p:spPr bwMode="auto">
            <a:xfrm>
              <a:off x="2947" y="774"/>
              <a:ext cx="657" cy="389"/>
            </a:xfrm>
            <a:prstGeom prst="foldedCorner">
              <a:avLst>
                <a:gd name="adj" fmla="val 6903"/>
              </a:avLst>
            </a:prstGeom>
            <a:solidFill>
              <a:srgbClr val="FFFFFF"/>
            </a:solidFill>
            <a:ln w="3175">
              <a:solidFill>
                <a:srgbClr val="5F5F5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pic>
          <p:nvPicPr>
            <p:cNvPr id="97" name="Picture 9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" y="782"/>
              <a:ext cx="611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2955" y="176"/>
              <a:ext cx="658" cy="505"/>
              <a:chOff x="2686" y="113"/>
              <a:chExt cx="663" cy="509"/>
            </a:xfrm>
          </p:grpSpPr>
          <p:pic>
            <p:nvPicPr>
              <p:cNvPr id="101" name="Picture 4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6" y="113"/>
                <a:ext cx="379" cy="400"/>
              </a:xfrm>
              <a:prstGeom prst="rect">
                <a:avLst/>
              </a:prstGeom>
              <a:noFill/>
              <a:ln w="3175">
                <a:solidFill>
                  <a:srgbClr val="96969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4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5" y="149"/>
                <a:ext cx="379" cy="400"/>
              </a:xfrm>
              <a:prstGeom prst="rect">
                <a:avLst/>
              </a:prstGeom>
              <a:noFill/>
              <a:ln w="3175">
                <a:solidFill>
                  <a:srgbClr val="96969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" name="Picture 45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4" y="185"/>
                <a:ext cx="379" cy="400"/>
              </a:xfrm>
              <a:prstGeom prst="rect">
                <a:avLst/>
              </a:prstGeom>
              <a:noFill/>
              <a:ln w="3175">
                <a:solidFill>
                  <a:srgbClr val="96969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4" name="Group 46"/>
              <p:cNvGrpSpPr>
                <a:grpSpLocks/>
              </p:cNvGrpSpPr>
              <p:nvPr/>
            </p:nvGrpSpPr>
            <p:grpSpPr bwMode="auto">
              <a:xfrm>
                <a:off x="2811" y="236"/>
                <a:ext cx="502" cy="344"/>
                <a:chOff x="3759" y="2656"/>
                <a:chExt cx="633" cy="435"/>
              </a:xfrm>
            </p:grpSpPr>
            <p:sp>
              <p:nvSpPr>
                <p:cNvPr id="108" name="AutoShape 47"/>
                <p:cNvSpPr>
                  <a:spLocks noChangeArrowheads="1"/>
                </p:cNvSpPr>
                <p:nvPr/>
              </p:nvSpPr>
              <p:spPr bwMode="auto">
                <a:xfrm>
                  <a:off x="3759" y="2656"/>
                  <a:ext cx="633" cy="435"/>
                </a:xfrm>
                <a:prstGeom prst="foldedCorner">
                  <a:avLst>
                    <a:gd name="adj" fmla="val 6903"/>
                  </a:avLst>
                </a:prstGeom>
                <a:solidFill>
                  <a:srgbClr val="FFFFFF"/>
                </a:solidFill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09" name="Picture 48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" y="2690"/>
                  <a:ext cx="566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5" name="Group 104"/>
              <p:cNvGrpSpPr>
                <a:grpSpLocks/>
              </p:cNvGrpSpPr>
              <p:nvPr/>
            </p:nvGrpSpPr>
            <p:grpSpPr bwMode="auto">
              <a:xfrm>
                <a:off x="2847" y="278"/>
                <a:ext cx="502" cy="344"/>
                <a:chOff x="3759" y="2656"/>
                <a:chExt cx="633" cy="435"/>
              </a:xfrm>
            </p:grpSpPr>
            <p:sp>
              <p:nvSpPr>
                <p:cNvPr id="106" name="AutoShape 50"/>
                <p:cNvSpPr>
                  <a:spLocks noChangeArrowheads="1"/>
                </p:cNvSpPr>
                <p:nvPr/>
              </p:nvSpPr>
              <p:spPr bwMode="auto">
                <a:xfrm>
                  <a:off x="3759" y="2656"/>
                  <a:ext cx="633" cy="435"/>
                </a:xfrm>
                <a:prstGeom prst="foldedCorner">
                  <a:avLst>
                    <a:gd name="adj" fmla="val 6903"/>
                  </a:avLst>
                </a:prstGeom>
                <a:solidFill>
                  <a:srgbClr val="FFFFFF"/>
                </a:solidFill>
                <a:ln w="3175">
                  <a:solidFill>
                    <a:srgbClr val="5F5F5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07" name="Picture 106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" y="2690"/>
                  <a:ext cx="566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99" name="Freeform 52"/>
            <p:cNvSpPr>
              <a:spLocks/>
            </p:cNvSpPr>
            <p:nvPr/>
          </p:nvSpPr>
          <p:spPr bwMode="auto">
            <a:xfrm>
              <a:off x="2947" y="443"/>
              <a:ext cx="655" cy="330"/>
            </a:xfrm>
            <a:custGeom>
              <a:avLst/>
              <a:gdLst>
                <a:gd name="T0" fmla="*/ 0 w 423"/>
                <a:gd name="T1" fmla="*/ 213 h 213"/>
                <a:gd name="T2" fmla="*/ 214 w 423"/>
                <a:gd name="T3" fmla="*/ 0 h 213"/>
                <a:gd name="T4" fmla="*/ 241 w 423"/>
                <a:gd name="T5" fmla="*/ 0 h 213"/>
                <a:gd name="T6" fmla="*/ 423 w 423"/>
                <a:gd name="T7" fmla="*/ 213 h 213"/>
                <a:gd name="T8" fmla="*/ 0 w 423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13">
                  <a:moveTo>
                    <a:pt x="0" y="213"/>
                  </a:moveTo>
                  <a:lnTo>
                    <a:pt x="214" y="0"/>
                  </a:lnTo>
                  <a:lnTo>
                    <a:pt x="241" y="0"/>
                  </a:lnTo>
                  <a:lnTo>
                    <a:pt x="423" y="213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CCCC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4D4D4D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>
              <a:off x="3279" y="396"/>
              <a:ext cx="42" cy="50"/>
            </a:xfrm>
            <a:prstGeom prst="rect">
              <a:avLst/>
            </a:prstGeom>
            <a:solidFill>
              <a:srgbClr val="FF99CC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  <p:sp>
        <p:nvSpPr>
          <p:cNvPr id="110" name="Text Box 54"/>
          <p:cNvSpPr txBox="1">
            <a:spLocks noChangeArrowheads="1"/>
          </p:cNvSpPr>
          <p:nvPr/>
        </p:nvSpPr>
        <p:spPr bwMode="auto">
          <a:xfrm>
            <a:off x="667570" y="3491960"/>
            <a:ext cx="1364912" cy="27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New 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design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Text Box 55"/>
          <p:cNvSpPr txBox="1">
            <a:spLocks noChangeArrowheads="1"/>
          </p:cNvSpPr>
          <p:nvPr/>
        </p:nvSpPr>
        <p:spPr bwMode="auto">
          <a:xfrm>
            <a:off x="676570" y="3131622"/>
            <a:ext cx="1380162" cy="27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ja-JP" sz="1600" dirty="0">
                <a:solidFill>
                  <a:srgbClr val="002060"/>
                </a:solidFill>
                <a:latin typeface="Calibri" panose="020F0502020204030204" pitchFamily="34" charset="0"/>
              </a:rPr>
              <a:t>Legacy 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Code</a:t>
            </a:r>
            <a:endParaRPr kumimoji="1" lang="en-US" altLang="ja-JP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3156422" y="3945683"/>
            <a:ext cx="468542" cy="556621"/>
            <a:chOff x="2403" y="3822"/>
            <a:chExt cx="355" cy="432"/>
          </a:xfrm>
        </p:grpSpPr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411" y="3831"/>
              <a:ext cx="340" cy="264"/>
            </a:xfrm>
            <a:custGeom>
              <a:avLst/>
              <a:gdLst>
                <a:gd name="T0" fmla="*/ 0 w 340"/>
                <a:gd name="T1" fmla="*/ 414 h 414"/>
                <a:gd name="T2" fmla="*/ 339 w 340"/>
                <a:gd name="T3" fmla="*/ 414 h 414"/>
                <a:gd name="T4" fmla="*/ 340 w 340"/>
                <a:gd name="T5" fmla="*/ 84 h 414"/>
                <a:gd name="T6" fmla="*/ 250 w 340"/>
                <a:gd name="T7" fmla="*/ 0 h 414"/>
                <a:gd name="T8" fmla="*/ 3 w 340"/>
                <a:gd name="T9" fmla="*/ 0 h 414"/>
                <a:gd name="T10" fmla="*/ 0 w 340"/>
                <a:gd name="T11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0" h="414">
                  <a:moveTo>
                    <a:pt x="0" y="414"/>
                  </a:moveTo>
                  <a:lnTo>
                    <a:pt x="339" y="414"/>
                  </a:lnTo>
                  <a:lnTo>
                    <a:pt x="340" y="84"/>
                  </a:lnTo>
                  <a:lnTo>
                    <a:pt x="250" y="0"/>
                  </a:lnTo>
                  <a:lnTo>
                    <a:pt x="3" y="0"/>
                  </a:lnTo>
                  <a:lnTo>
                    <a:pt x="0" y="414"/>
                  </a:lnTo>
                  <a:close/>
                </a:path>
              </a:pathLst>
            </a:custGeom>
            <a:solidFill>
              <a:srgbClr val="FBF8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ja-JP" altLang="en-US">
                <a:latin typeface="Calibri" panose="020F0502020204030204" pitchFamily="34" charset="0"/>
              </a:endParaRPr>
            </a:p>
          </p:txBody>
        </p:sp>
        <p:pic>
          <p:nvPicPr>
            <p:cNvPr id="114" name="Picture 113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" y="3822"/>
              <a:ext cx="35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5" name="Line 60"/>
          <p:cNvSpPr>
            <a:spLocks noChangeShapeType="1"/>
          </p:cNvSpPr>
          <p:nvPr/>
        </p:nvSpPr>
        <p:spPr bwMode="auto">
          <a:xfrm flipV="1">
            <a:off x="6717951" y="3153231"/>
            <a:ext cx="530312" cy="606424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ja-JP" altLang="en-US">
              <a:latin typeface="Calibri" panose="020F0502020204030204" pitchFamily="34" charset="0"/>
            </a:endParaRPr>
          </a:p>
        </p:txBody>
      </p:sp>
      <p:sp>
        <p:nvSpPr>
          <p:cNvPr id="116" name="AutoShape 61"/>
          <p:cNvSpPr>
            <a:spLocks noChangeArrowheads="1"/>
          </p:cNvSpPr>
          <p:nvPr/>
        </p:nvSpPr>
        <p:spPr bwMode="auto">
          <a:xfrm rot="11289754" flipV="1">
            <a:off x="2211803" y="2335878"/>
            <a:ext cx="1057611" cy="1028284"/>
          </a:xfrm>
          <a:custGeom>
            <a:avLst/>
            <a:gdLst>
              <a:gd name="G0" fmla="+- -1481582 0 0"/>
              <a:gd name="G1" fmla="+- 1996305 0 0"/>
              <a:gd name="G2" fmla="+- -1481582 0 1996305"/>
              <a:gd name="G3" fmla="+- 10800 0 0"/>
              <a:gd name="G4" fmla="+- 0 0 -148158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76 0 0"/>
              <a:gd name="G9" fmla="+- 0 0 1996305"/>
              <a:gd name="G10" fmla="+- 7276 0 2700"/>
              <a:gd name="G11" fmla="cos G10 -1481582"/>
              <a:gd name="G12" fmla="sin G10 -1481582"/>
              <a:gd name="G13" fmla="cos 13500 -1481582"/>
              <a:gd name="G14" fmla="sin 13500 -1481582"/>
              <a:gd name="G15" fmla="+- G11 10800 0"/>
              <a:gd name="G16" fmla="+- G12 10800 0"/>
              <a:gd name="G17" fmla="+- G13 10800 0"/>
              <a:gd name="G18" fmla="+- G14 10800 0"/>
              <a:gd name="G19" fmla="*/ 7276 1 2"/>
              <a:gd name="G20" fmla="+- G19 5400 0"/>
              <a:gd name="G21" fmla="cos G20 -1481582"/>
              <a:gd name="G22" fmla="sin G20 -1481582"/>
              <a:gd name="G23" fmla="+- G21 10800 0"/>
              <a:gd name="G24" fmla="+- G12 G23 G22"/>
              <a:gd name="G25" fmla="+- G22 G23 G11"/>
              <a:gd name="G26" fmla="cos 10800 -1481582"/>
              <a:gd name="G27" fmla="sin 10800 -1481582"/>
              <a:gd name="G28" fmla="cos 7276 -1481582"/>
              <a:gd name="G29" fmla="sin 7276 -148158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996305"/>
              <a:gd name="G36" fmla="sin G34 1996305"/>
              <a:gd name="G37" fmla="+/ 1996305 -148158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76 G39"/>
              <a:gd name="G43" fmla="sin 7276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5 w 21600"/>
              <a:gd name="T5" fmla="*/ 10060 h 21600"/>
              <a:gd name="T6" fmla="*/ 18590 w 21600"/>
              <a:gd name="T7" fmla="*/ 15381 h 21600"/>
              <a:gd name="T8" fmla="*/ 3541 w 21600"/>
              <a:gd name="T9" fmla="*/ 10301 h 21600"/>
              <a:gd name="T10" fmla="*/ 23262 w 21600"/>
              <a:gd name="T11" fmla="*/ 5610 h 21600"/>
              <a:gd name="T12" fmla="*/ 20858 w 21600"/>
              <a:gd name="T13" fmla="*/ 11444 h 21600"/>
              <a:gd name="T14" fmla="*/ 15024 w 21600"/>
              <a:gd name="T15" fmla="*/ 904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516" y="8003"/>
                </a:moveTo>
                <a:cubicBezTo>
                  <a:pt x="16387" y="5290"/>
                  <a:pt x="13737" y="3524"/>
                  <a:pt x="10800" y="3524"/>
                </a:cubicBezTo>
                <a:cubicBezTo>
                  <a:pt x="6781" y="3524"/>
                  <a:pt x="3524" y="6781"/>
                  <a:pt x="3524" y="10800"/>
                </a:cubicBezTo>
                <a:cubicBezTo>
                  <a:pt x="3524" y="14818"/>
                  <a:pt x="6781" y="18076"/>
                  <a:pt x="10800" y="18076"/>
                </a:cubicBezTo>
                <a:cubicBezTo>
                  <a:pt x="13378" y="18076"/>
                  <a:pt x="15764" y="16711"/>
                  <a:pt x="17071" y="14488"/>
                </a:cubicBezTo>
                <a:lnTo>
                  <a:pt x="20109" y="16275"/>
                </a:lnTo>
                <a:cubicBezTo>
                  <a:pt x="18168" y="19574"/>
                  <a:pt x="14627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60" y="-1"/>
                  <a:pt x="19093" y="2622"/>
                  <a:pt x="20770" y="6648"/>
                </a:cubicBezTo>
                <a:lnTo>
                  <a:pt x="23262" y="5610"/>
                </a:lnTo>
                <a:lnTo>
                  <a:pt x="20858" y="11444"/>
                </a:lnTo>
                <a:lnTo>
                  <a:pt x="15024" y="9040"/>
                </a:lnTo>
                <a:lnTo>
                  <a:pt x="17516" y="8003"/>
                </a:lnTo>
                <a:close/>
              </a:path>
            </a:pathLst>
          </a:custGeom>
          <a:solidFill>
            <a:srgbClr val="F5C201">
              <a:lumMod val="75000"/>
              <a:alpha val="51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6717951" y="1870340"/>
            <a:ext cx="2121249" cy="678640"/>
          </a:xfrm>
          <a:prstGeom prst="roundRect">
            <a:avLst/>
          </a:prstGeom>
          <a:gradFill rotWithShape="1">
            <a:gsLst>
              <a:gs pos="0">
                <a:srgbClr val="F5C201">
                  <a:tint val="60000"/>
                  <a:satMod val="250000"/>
                </a:srgbClr>
              </a:gs>
              <a:gs pos="35000">
                <a:srgbClr val="F5C201">
                  <a:tint val="47000"/>
                  <a:satMod val="275000"/>
                </a:srgbClr>
              </a:gs>
              <a:gs pos="100000">
                <a:srgbClr val="F5C201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F5C201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Lots and lots of testing, now by driving!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248263" y="3295875"/>
            <a:ext cx="1590937" cy="600250"/>
          </a:xfrm>
          <a:prstGeom prst="roundRect">
            <a:avLst/>
          </a:prstGeom>
          <a:gradFill rotWithShape="1">
            <a:gsLst>
              <a:gs pos="0">
                <a:srgbClr val="F5C201">
                  <a:tint val="60000"/>
                  <a:satMod val="250000"/>
                </a:srgbClr>
              </a:gs>
              <a:gs pos="35000">
                <a:srgbClr val="F5C201">
                  <a:tint val="47000"/>
                  <a:satMod val="275000"/>
                </a:srgbClr>
              </a:gs>
              <a:gs pos="100000">
                <a:srgbClr val="F5C201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F5C201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Lots and lots of testing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152400" y="1582652"/>
            <a:ext cx="1592123" cy="925636"/>
          </a:xfrm>
          <a:prstGeom prst="roundRect">
            <a:avLst/>
          </a:prstGeom>
          <a:gradFill rotWithShape="1">
            <a:gsLst>
              <a:gs pos="0">
                <a:srgbClr val="F5C201">
                  <a:tint val="60000"/>
                  <a:satMod val="250000"/>
                </a:srgbClr>
              </a:gs>
              <a:gs pos="35000">
                <a:srgbClr val="F5C201">
                  <a:tint val="47000"/>
                  <a:satMod val="275000"/>
                </a:srgbClr>
              </a:gs>
              <a:gs pos="100000">
                <a:srgbClr val="F5C201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F5C201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600" kern="0" dirty="0">
                <a:solidFill>
                  <a:srgbClr val="000000"/>
                </a:solidFill>
                <a:latin typeface="Calibri" panose="020F0502020204030204" pitchFamily="34" charset="0"/>
              </a:rPr>
              <a:t>Requirements and Design co-developed</a:t>
            </a:r>
          </a:p>
        </p:txBody>
      </p:sp>
      <p:sp>
        <p:nvSpPr>
          <p:cNvPr id="122" name="Rectangle 35"/>
          <p:cNvSpPr>
            <a:spLocks noChangeArrowheads="1"/>
          </p:cNvSpPr>
          <p:nvPr/>
        </p:nvSpPr>
        <p:spPr bwMode="auto">
          <a:xfrm>
            <a:off x="1741753" y="1353899"/>
            <a:ext cx="3094493" cy="28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1400" dirty="0">
                <a:solidFill>
                  <a:srgbClr val="000066"/>
                </a:solidFill>
                <a:latin typeface="Tahoma" charset="0"/>
                <a:ea typeface="HGPｺﾞｼｯｸE" charset="0"/>
                <a:cs typeface="HGPｺﾞｼｯｸE" charset="0"/>
              </a:rPr>
              <a:t>Feasibility study / requirement analysis</a:t>
            </a:r>
          </a:p>
        </p:txBody>
      </p:sp>
      <p:pic>
        <p:nvPicPr>
          <p:cNvPr id="123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28" y="1129786"/>
            <a:ext cx="427866" cy="33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4" name="Rectangle 59"/>
          <p:cNvSpPr>
            <a:spLocks noChangeArrowheads="1"/>
          </p:cNvSpPr>
          <p:nvPr/>
        </p:nvSpPr>
        <p:spPr bwMode="auto">
          <a:xfrm>
            <a:off x="504861" y="1066800"/>
            <a:ext cx="558938" cy="42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ja-JP" sz="1200">
                <a:solidFill>
                  <a:srgbClr val="000066"/>
                </a:solidFill>
                <a:latin typeface="Tahoma" charset="0"/>
                <a:ea typeface="HGPｺﾞｼｯｸE" charset="0"/>
                <a:cs typeface="HGPｺﾞｼｯｸE" charset="0"/>
              </a:rPr>
              <a:t>Dev. </a:t>
            </a:r>
          </a:p>
          <a:p>
            <a:pPr>
              <a:defRPr/>
            </a:pPr>
            <a:r>
              <a:rPr kumimoji="1" lang="en-US" altLang="ja-JP" sz="1200">
                <a:solidFill>
                  <a:srgbClr val="000066"/>
                </a:solidFill>
                <a:latin typeface="Tahoma" charset="0"/>
                <a:ea typeface="HGPｺﾞｼｯｸE" charset="0"/>
                <a:cs typeface="HGPｺﾞｼｯｸE" charset="0"/>
              </a:rPr>
              <a:t>target</a:t>
            </a:r>
          </a:p>
        </p:txBody>
      </p:sp>
      <p:sp>
        <p:nvSpPr>
          <p:cNvPr id="125" name="右矢印 2"/>
          <p:cNvSpPr>
            <a:spLocks noChangeArrowheads="1"/>
          </p:cNvSpPr>
          <p:nvPr/>
        </p:nvSpPr>
        <p:spPr bwMode="auto">
          <a:xfrm rot="962081">
            <a:off x="634881" y="4611723"/>
            <a:ext cx="1700916" cy="540509"/>
          </a:xfrm>
          <a:prstGeom prst="rightArrow">
            <a:avLst>
              <a:gd name="adj1" fmla="val 50000"/>
              <a:gd name="adj2" fmla="val 50002"/>
            </a:avLst>
          </a:prstGeom>
          <a:gradFill rotWithShape="1">
            <a:gsLst>
              <a:gs pos="0">
                <a:srgbClr val="893900"/>
              </a:gs>
              <a:gs pos="50000">
                <a:srgbClr val="DA6302"/>
              </a:gs>
              <a:gs pos="70000">
                <a:srgbClr val="F47815"/>
              </a:gs>
              <a:gs pos="100000">
                <a:srgbClr val="FF962F"/>
              </a:gs>
            </a:gsLst>
            <a:lin ang="16200000"/>
          </a:gradFill>
          <a:ln w="9525">
            <a:solidFill>
              <a:srgbClr val="F79646"/>
            </a:solidFill>
            <a:miter lim="800000"/>
            <a:headEnd/>
            <a:tailEnd/>
          </a:ln>
          <a:effectLst>
            <a:outerShdw blurRad="50800" dist="381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kumimoji="1" lang="en-US" altLang="ja-JP" sz="1400" dirty="0" smtClean="0">
                <a:solidFill>
                  <a:srgbClr val="FFFFFF"/>
                </a:solidFill>
                <a:latin typeface="Verdana" charset="0"/>
                <a:cs typeface="ＭＳ Ｐゴシック" charset="0"/>
              </a:rPr>
              <a:t>Verify </a:t>
            </a:r>
            <a:r>
              <a:rPr kumimoji="1" lang="en-US" altLang="ja-JP" sz="1400" dirty="0">
                <a:solidFill>
                  <a:srgbClr val="FFFFFF"/>
                </a:solidFill>
                <a:latin typeface="Verdana" charset="0"/>
                <a:cs typeface="ＭＳ Ｐゴシック" charset="0"/>
              </a:rPr>
              <a:t>this!</a:t>
            </a:r>
            <a:endParaRPr kumimoji="1" lang="ja-JP" altLang="en-US" sz="1400" dirty="0">
              <a:solidFill>
                <a:srgbClr val="FFFFFF"/>
              </a:solidFill>
              <a:latin typeface="Verdana" charset="0"/>
              <a:cs typeface="ＭＳ Ｐゴシック" charset="0"/>
            </a:endParaRPr>
          </a:p>
        </p:txBody>
      </p:sp>
      <p:sp>
        <p:nvSpPr>
          <p:cNvPr id="126" name="四角形吹き出し 3"/>
          <p:cNvSpPr/>
          <p:nvPr/>
        </p:nvSpPr>
        <p:spPr>
          <a:xfrm>
            <a:off x="4516637" y="1620624"/>
            <a:ext cx="1560805" cy="887664"/>
          </a:xfrm>
          <a:prstGeom prst="wedgeRectCallout">
            <a:avLst>
              <a:gd name="adj1" fmla="val -94008"/>
              <a:gd name="adj2" fmla="val 29500"/>
            </a:avLst>
          </a:prstGeom>
          <a:gradFill rotWithShape="1">
            <a:gsLst>
              <a:gs pos="0">
                <a:srgbClr val="F5C201">
                  <a:tint val="60000"/>
                  <a:satMod val="250000"/>
                </a:srgbClr>
              </a:gs>
              <a:gs pos="35000">
                <a:srgbClr val="F5C201">
                  <a:tint val="47000"/>
                  <a:satMod val="275000"/>
                </a:srgbClr>
              </a:gs>
              <a:gs pos="100000">
                <a:srgbClr val="F5C201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F5C201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</a:rPr>
              <a:t>X-In-the-Loop-Simulators</a:t>
            </a:r>
            <a:endParaRPr lang="ja-JP" altLang="en-US" sz="1600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四角形吹き出し 65"/>
          <p:cNvSpPr/>
          <p:nvPr/>
        </p:nvSpPr>
        <p:spPr>
          <a:xfrm>
            <a:off x="6869272" y="5004925"/>
            <a:ext cx="1560805" cy="741184"/>
          </a:xfrm>
          <a:prstGeom prst="wedgeRectCallout">
            <a:avLst>
              <a:gd name="adj1" fmla="val -112938"/>
              <a:gd name="adj2" fmla="val -79297"/>
            </a:avLst>
          </a:prstGeom>
          <a:gradFill rotWithShape="1">
            <a:gsLst>
              <a:gs pos="0">
                <a:srgbClr val="F5C201">
                  <a:tint val="60000"/>
                  <a:satMod val="250000"/>
                </a:srgbClr>
              </a:gs>
              <a:gs pos="35000">
                <a:srgbClr val="F5C201">
                  <a:tint val="47000"/>
                  <a:satMod val="275000"/>
                </a:srgbClr>
              </a:gs>
              <a:gs pos="100000">
                <a:srgbClr val="F5C201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F5C201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ja-JP" sz="1600" kern="0" dirty="0">
                <a:solidFill>
                  <a:srgbClr val="000000"/>
                </a:solidFill>
                <a:latin typeface="Calibri" panose="020F0502020204030204" pitchFamily="34" charset="0"/>
              </a:rPr>
              <a:t>Model-based testing</a:t>
            </a:r>
            <a:endParaRPr lang="ja-JP" altLang="en-US" sz="1600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5" grpId="0" animBg="1"/>
      <p:bldP spid="126" grpId="0" animBg="1"/>
      <p:bldP spid="1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Example: Cold Start Control of Gas Engine</a:t>
            </a:r>
            <a:endParaRPr lang="en-US" sz="3600" dirty="0"/>
          </a:p>
        </p:txBody>
      </p:sp>
      <p:sp>
        <p:nvSpPr>
          <p:cNvPr id="5" name="Rectangle 179"/>
          <p:cNvSpPr>
            <a:spLocks noChangeArrowheads="1"/>
          </p:cNvSpPr>
          <p:nvPr/>
        </p:nvSpPr>
        <p:spPr bwMode="auto">
          <a:xfrm>
            <a:off x="153988" y="1162024"/>
            <a:ext cx="3798171" cy="541046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ja-JP" dirty="0" smtClean="0">
                <a:ea typeface="MS UI Gothic" charset="0"/>
                <a:cs typeface="Candara"/>
              </a:rPr>
              <a:t>Example Target: Reduce Hydro-Carbon emissions </a:t>
            </a:r>
            <a:r>
              <a:rPr lang="en-US" altLang="ja-JP" dirty="0">
                <a:ea typeface="MS UI Gothic" charset="0"/>
                <a:cs typeface="Candara"/>
              </a:rPr>
              <a:t>during </a:t>
            </a:r>
            <a:r>
              <a:rPr lang="en-US" altLang="ja-JP" dirty="0" smtClean="0">
                <a:ea typeface="MS UI Gothic" charset="0"/>
                <a:cs typeface="Candara"/>
              </a:rPr>
              <a:t>startup by 5%</a:t>
            </a:r>
            <a:endParaRPr lang="ja-JP" altLang="en-US" dirty="0">
              <a:ea typeface="MS UI Gothic" charset="0"/>
              <a:cs typeface="Candara"/>
            </a:endParaRPr>
          </a:p>
        </p:txBody>
      </p:sp>
      <p:sp>
        <p:nvSpPr>
          <p:cNvPr id="7" name="Rectangle 186"/>
          <p:cNvSpPr>
            <a:spLocks noChangeArrowheads="1"/>
          </p:cNvSpPr>
          <p:nvPr/>
        </p:nvSpPr>
        <p:spPr bwMode="auto">
          <a:xfrm>
            <a:off x="162525" y="1981200"/>
            <a:ext cx="3789634" cy="535531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ja-JP" dirty="0" smtClean="0">
                <a:ea typeface="MS UI Gothic" charset="0"/>
                <a:cs typeface="Candara"/>
              </a:rPr>
              <a:t>Idea: Activate </a:t>
            </a:r>
            <a:r>
              <a:rPr lang="en-US" altLang="ja-JP" dirty="0">
                <a:ea typeface="MS UI Gothic" charset="0"/>
                <a:cs typeface="Candara"/>
              </a:rPr>
              <a:t>catalyst converter as fast as </a:t>
            </a:r>
            <a:r>
              <a:rPr lang="en-US" altLang="ja-JP" dirty="0" smtClean="0">
                <a:ea typeface="MS UI Gothic" charset="0"/>
                <a:cs typeface="Candara"/>
              </a:rPr>
              <a:t>possible</a:t>
            </a:r>
            <a:endParaRPr lang="ja-JP" altLang="en-US" dirty="0">
              <a:ea typeface="MS UI Gothic" charset="0"/>
              <a:cs typeface="Candara"/>
            </a:endParaRPr>
          </a:p>
        </p:txBody>
      </p:sp>
      <p:sp>
        <p:nvSpPr>
          <p:cNvPr id="9" name="Rectangle 356"/>
          <p:cNvSpPr>
            <a:spLocks noChangeArrowheads="1"/>
          </p:cNvSpPr>
          <p:nvPr/>
        </p:nvSpPr>
        <p:spPr bwMode="auto">
          <a:xfrm>
            <a:off x="152399" y="2819755"/>
            <a:ext cx="3799759" cy="923330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dirty="0" smtClean="0">
                <a:ea typeface="MS UI Gothic" charset="0"/>
                <a:cs typeface="Candara"/>
              </a:rPr>
              <a:t>Control Design: Use throttle</a:t>
            </a:r>
            <a:r>
              <a:rPr lang="en-US" altLang="ja-JP" dirty="0">
                <a:ea typeface="MS UI Gothic" charset="0"/>
                <a:cs typeface="Candara"/>
              </a:rPr>
              <a:t>, fuel injection and spark </a:t>
            </a:r>
            <a:r>
              <a:rPr lang="en-US" altLang="ja-JP" dirty="0" smtClean="0">
                <a:ea typeface="MS UI Gothic" charset="0"/>
                <a:cs typeface="Candara"/>
              </a:rPr>
              <a:t>timing to reach target</a:t>
            </a:r>
            <a:endParaRPr lang="ja-JP" altLang="en-US" dirty="0">
              <a:ea typeface="MS UI Gothic" charset="0"/>
              <a:cs typeface="Candara"/>
            </a:endParaRPr>
          </a:p>
        </p:txBody>
      </p:sp>
      <p:grpSp>
        <p:nvGrpSpPr>
          <p:cNvPr id="10" name="Group 193"/>
          <p:cNvGrpSpPr>
            <a:grpSpLocks/>
          </p:cNvGrpSpPr>
          <p:nvPr/>
        </p:nvGrpSpPr>
        <p:grpSpPr bwMode="auto">
          <a:xfrm>
            <a:off x="4605338" y="2435580"/>
            <a:ext cx="39687" cy="352425"/>
            <a:chOff x="272" y="1569"/>
            <a:chExt cx="56" cy="489"/>
          </a:xfrm>
        </p:grpSpPr>
        <p:sp>
          <p:nvSpPr>
            <p:cNvPr id="11" name="Rectangle 194"/>
            <p:cNvSpPr>
              <a:spLocks noChangeArrowheads="1"/>
            </p:cNvSpPr>
            <p:nvPr/>
          </p:nvSpPr>
          <p:spPr bwMode="auto">
            <a:xfrm>
              <a:off x="272" y="1569"/>
              <a:ext cx="56" cy="13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" name="Line 195"/>
            <p:cNvSpPr>
              <a:spLocks noChangeShapeType="1"/>
            </p:cNvSpPr>
            <p:nvPr/>
          </p:nvSpPr>
          <p:spPr bwMode="auto">
            <a:xfrm>
              <a:off x="301" y="1655"/>
              <a:ext cx="0" cy="40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3" name="Group 197"/>
          <p:cNvGrpSpPr>
            <a:grpSpLocks/>
          </p:cNvGrpSpPr>
          <p:nvPr/>
        </p:nvGrpSpPr>
        <p:grpSpPr bwMode="auto">
          <a:xfrm rot="8264289">
            <a:off x="6308725" y="1924405"/>
            <a:ext cx="41275" cy="350838"/>
            <a:chOff x="272" y="1569"/>
            <a:chExt cx="56" cy="489"/>
          </a:xfrm>
        </p:grpSpPr>
        <p:sp>
          <p:nvSpPr>
            <p:cNvPr id="14" name="Rectangle 198"/>
            <p:cNvSpPr>
              <a:spLocks noChangeArrowheads="1"/>
            </p:cNvSpPr>
            <p:nvPr/>
          </p:nvSpPr>
          <p:spPr bwMode="auto">
            <a:xfrm>
              <a:off x="274" y="1569"/>
              <a:ext cx="56" cy="13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5" name="Line 199"/>
            <p:cNvSpPr>
              <a:spLocks noChangeShapeType="1"/>
            </p:cNvSpPr>
            <p:nvPr/>
          </p:nvSpPr>
          <p:spPr bwMode="auto">
            <a:xfrm>
              <a:off x="300" y="1655"/>
              <a:ext cx="0" cy="40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6" name="Group 200"/>
          <p:cNvGrpSpPr>
            <a:grpSpLocks/>
          </p:cNvGrpSpPr>
          <p:nvPr/>
        </p:nvGrpSpPr>
        <p:grpSpPr bwMode="auto">
          <a:xfrm rot="16200000" flipH="1">
            <a:off x="7156451" y="2980092"/>
            <a:ext cx="42862" cy="354013"/>
            <a:chOff x="272" y="1569"/>
            <a:chExt cx="56" cy="489"/>
          </a:xfrm>
        </p:grpSpPr>
        <p:sp>
          <p:nvSpPr>
            <p:cNvPr id="17" name="Rectangle 201"/>
            <p:cNvSpPr>
              <a:spLocks noChangeArrowheads="1"/>
            </p:cNvSpPr>
            <p:nvPr/>
          </p:nvSpPr>
          <p:spPr bwMode="auto">
            <a:xfrm>
              <a:off x="270" y="1567"/>
              <a:ext cx="56" cy="136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8" name="Line 202"/>
            <p:cNvSpPr>
              <a:spLocks noChangeShapeType="1"/>
            </p:cNvSpPr>
            <p:nvPr/>
          </p:nvSpPr>
          <p:spPr bwMode="auto">
            <a:xfrm>
              <a:off x="301" y="1657"/>
              <a:ext cx="0" cy="401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9" name="Group 203"/>
          <p:cNvGrpSpPr>
            <a:grpSpLocks/>
          </p:cNvGrpSpPr>
          <p:nvPr/>
        </p:nvGrpSpPr>
        <p:grpSpPr bwMode="auto">
          <a:xfrm flipV="1">
            <a:off x="7446963" y="2051405"/>
            <a:ext cx="41275" cy="350838"/>
            <a:chOff x="272" y="1569"/>
            <a:chExt cx="56" cy="489"/>
          </a:xfrm>
        </p:grpSpPr>
        <p:sp>
          <p:nvSpPr>
            <p:cNvPr id="20" name="Rectangle 204"/>
            <p:cNvSpPr>
              <a:spLocks noChangeArrowheads="1"/>
            </p:cNvSpPr>
            <p:nvPr/>
          </p:nvSpPr>
          <p:spPr bwMode="auto">
            <a:xfrm>
              <a:off x="272" y="1569"/>
              <a:ext cx="56" cy="13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" name="Line 205"/>
            <p:cNvSpPr>
              <a:spLocks noChangeShapeType="1"/>
            </p:cNvSpPr>
            <p:nvPr/>
          </p:nvSpPr>
          <p:spPr bwMode="auto">
            <a:xfrm>
              <a:off x="300" y="1655"/>
              <a:ext cx="0" cy="40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22" name="Group 206"/>
          <p:cNvGrpSpPr>
            <a:grpSpLocks/>
          </p:cNvGrpSpPr>
          <p:nvPr/>
        </p:nvGrpSpPr>
        <p:grpSpPr bwMode="auto">
          <a:xfrm flipV="1">
            <a:off x="8275638" y="2064105"/>
            <a:ext cx="39687" cy="352425"/>
            <a:chOff x="272" y="1569"/>
            <a:chExt cx="56" cy="489"/>
          </a:xfrm>
        </p:grpSpPr>
        <p:sp>
          <p:nvSpPr>
            <p:cNvPr id="23" name="Rectangle 207"/>
            <p:cNvSpPr>
              <a:spLocks noChangeArrowheads="1"/>
            </p:cNvSpPr>
            <p:nvPr/>
          </p:nvSpPr>
          <p:spPr bwMode="auto">
            <a:xfrm>
              <a:off x="272" y="1569"/>
              <a:ext cx="56" cy="13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4" name="Line 208"/>
            <p:cNvSpPr>
              <a:spLocks noChangeShapeType="1"/>
            </p:cNvSpPr>
            <p:nvPr/>
          </p:nvSpPr>
          <p:spPr bwMode="auto">
            <a:xfrm>
              <a:off x="301" y="1655"/>
              <a:ext cx="0" cy="40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25" name="Group 209"/>
          <p:cNvGrpSpPr>
            <a:grpSpLocks/>
          </p:cNvGrpSpPr>
          <p:nvPr/>
        </p:nvGrpSpPr>
        <p:grpSpPr bwMode="auto">
          <a:xfrm rot="15203451" flipH="1">
            <a:off x="6945313" y="3362680"/>
            <a:ext cx="42862" cy="350838"/>
            <a:chOff x="272" y="1569"/>
            <a:chExt cx="56" cy="489"/>
          </a:xfrm>
        </p:grpSpPr>
        <p:sp>
          <p:nvSpPr>
            <p:cNvPr id="26" name="Rectangle 210"/>
            <p:cNvSpPr>
              <a:spLocks noChangeArrowheads="1"/>
            </p:cNvSpPr>
            <p:nvPr/>
          </p:nvSpPr>
          <p:spPr bwMode="auto">
            <a:xfrm>
              <a:off x="270" y="1569"/>
              <a:ext cx="56" cy="137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7" name="Line 211"/>
            <p:cNvSpPr>
              <a:spLocks noChangeShapeType="1"/>
            </p:cNvSpPr>
            <p:nvPr/>
          </p:nvSpPr>
          <p:spPr bwMode="auto">
            <a:xfrm>
              <a:off x="300" y="1655"/>
              <a:ext cx="0" cy="40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28" name="Arc 212"/>
          <p:cNvSpPr>
            <a:spLocks/>
          </p:cNvSpPr>
          <p:nvPr/>
        </p:nvSpPr>
        <p:spPr bwMode="auto">
          <a:xfrm flipH="1">
            <a:off x="6735763" y="2356205"/>
            <a:ext cx="198437" cy="301625"/>
          </a:xfrm>
          <a:custGeom>
            <a:avLst/>
            <a:gdLst>
              <a:gd name="G0" fmla="+- 417 0 0"/>
              <a:gd name="G1" fmla="+- 21600 0 0"/>
              <a:gd name="G2" fmla="+- 21600 0 0"/>
              <a:gd name="T0" fmla="*/ 0 w 22017"/>
              <a:gd name="T1" fmla="*/ 4 h 21600"/>
              <a:gd name="T2" fmla="*/ 22017 w 22017"/>
              <a:gd name="T3" fmla="*/ 21600 h 21600"/>
              <a:gd name="T4" fmla="*/ 417 w 2201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7" h="21600" fill="none" extrusionOk="0">
                <a:moveTo>
                  <a:pt x="0" y="4"/>
                </a:moveTo>
                <a:cubicBezTo>
                  <a:pt x="138" y="1"/>
                  <a:pt x="277" y="-1"/>
                  <a:pt x="417" y="-1"/>
                </a:cubicBezTo>
                <a:cubicBezTo>
                  <a:pt x="12346" y="-1"/>
                  <a:pt x="22017" y="9670"/>
                  <a:pt x="22017" y="21600"/>
                </a:cubicBezTo>
              </a:path>
              <a:path w="22017" h="21600" stroke="0" extrusionOk="0">
                <a:moveTo>
                  <a:pt x="0" y="4"/>
                </a:moveTo>
                <a:cubicBezTo>
                  <a:pt x="138" y="1"/>
                  <a:pt x="277" y="-1"/>
                  <a:pt x="417" y="-1"/>
                </a:cubicBezTo>
                <a:cubicBezTo>
                  <a:pt x="12346" y="-1"/>
                  <a:pt x="22017" y="9670"/>
                  <a:pt x="22017" y="21600"/>
                </a:cubicBezTo>
                <a:lnTo>
                  <a:pt x="417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9" name="Arc 213"/>
          <p:cNvSpPr>
            <a:spLocks/>
          </p:cNvSpPr>
          <p:nvPr/>
        </p:nvSpPr>
        <p:spPr bwMode="auto">
          <a:xfrm>
            <a:off x="6373813" y="2430818"/>
            <a:ext cx="198437" cy="231775"/>
          </a:xfrm>
          <a:custGeom>
            <a:avLst/>
            <a:gdLst>
              <a:gd name="G0" fmla="+- 417 0 0"/>
              <a:gd name="G1" fmla="+- 21600 0 0"/>
              <a:gd name="G2" fmla="+- 21600 0 0"/>
              <a:gd name="T0" fmla="*/ 0 w 22017"/>
              <a:gd name="T1" fmla="*/ 4 h 21600"/>
              <a:gd name="T2" fmla="*/ 22017 w 22017"/>
              <a:gd name="T3" fmla="*/ 21600 h 21600"/>
              <a:gd name="T4" fmla="*/ 417 w 2201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7" h="21600" fill="none" extrusionOk="0">
                <a:moveTo>
                  <a:pt x="0" y="4"/>
                </a:moveTo>
                <a:cubicBezTo>
                  <a:pt x="138" y="1"/>
                  <a:pt x="277" y="-1"/>
                  <a:pt x="417" y="-1"/>
                </a:cubicBezTo>
                <a:cubicBezTo>
                  <a:pt x="12346" y="-1"/>
                  <a:pt x="22017" y="9670"/>
                  <a:pt x="22017" y="21600"/>
                </a:cubicBezTo>
              </a:path>
              <a:path w="22017" h="21600" stroke="0" extrusionOk="0">
                <a:moveTo>
                  <a:pt x="0" y="4"/>
                </a:moveTo>
                <a:cubicBezTo>
                  <a:pt x="138" y="1"/>
                  <a:pt x="277" y="-1"/>
                  <a:pt x="417" y="-1"/>
                </a:cubicBezTo>
                <a:cubicBezTo>
                  <a:pt x="12346" y="-1"/>
                  <a:pt x="22017" y="9670"/>
                  <a:pt x="22017" y="21600"/>
                </a:cubicBezTo>
                <a:lnTo>
                  <a:pt x="417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30" name="Line 214"/>
          <p:cNvSpPr>
            <a:spLocks noChangeShapeType="1"/>
          </p:cNvSpPr>
          <p:nvPr/>
        </p:nvSpPr>
        <p:spPr bwMode="auto">
          <a:xfrm>
            <a:off x="6572250" y="2657830"/>
            <a:ext cx="169863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1" name="Group 215"/>
          <p:cNvGrpSpPr>
            <a:grpSpLocks/>
          </p:cNvGrpSpPr>
          <p:nvPr/>
        </p:nvGrpSpPr>
        <p:grpSpPr bwMode="auto">
          <a:xfrm>
            <a:off x="6423025" y="3213455"/>
            <a:ext cx="166688" cy="563563"/>
            <a:chOff x="2576" y="2893"/>
            <a:chExt cx="178" cy="605"/>
          </a:xfrm>
        </p:grpSpPr>
        <p:sp>
          <p:nvSpPr>
            <p:cNvPr id="32" name="Rectangle 216"/>
            <p:cNvSpPr>
              <a:spLocks noChangeArrowheads="1"/>
            </p:cNvSpPr>
            <p:nvPr/>
          </p:nvSpPr>
          <p:spPr bwMode="auto">
            <a:xfrm rot="7219201">
              <a:off x="2417" y="3083"/>
              <a:ext cx="527" cy="147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3" name="AutoShape 217"/>
            <p:cNvSpPr>
              <a:spLocks noChangeArrowheads="1"/>
            </p:cNvSpPr>
            <p:nvPr/>
          </p:nvSpPr>
          <p:spPr bwMode="auto">
            <a:xfrm rot="1819201">
              <a:off x="2576" y="3012"/>
              <a:ext cx="93" cy="486"/>
            </a:xfrm>
            <a:prstGeom prst="roundRect">
              <a:avLst>
                <a:gd name="adj" fmla="val 39787"/>
              </a:avLst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34" name="Group 218"/>
          <p:cNvGrpSpPr>
            <a:grpSpLocks/>
          </p:cNvGrpSpPr>
          <p:nvPr/>
        </p:nvGrpSpPr>
        <p:grpSpPr bwMode="auto">
          <a:xfrm>
            <a:off x="6364288" y="2730855"/>
            <a:ext cx="593725" cy="693738"/>
            <a:chOff x="2512" y="2373"/>
            <a:chExt cx="637" cy="617"/>
          </a:xfrm>
        </p:grpSpPr>
        <p:sp>
          <p:nvSpPr>
            <p:cNvPr id="35" name="Line 219"/>
            <p:cNvSpPr>
              <a:spLocks noChangeShapeType="1"/>
            </p:cNvSpPr>
            <p:nvPr/>
          </p:nvSpPr>
          <p:spPr bwMode="auto">
            <a:xfrm>
              <a:off x="2512" y="2386"/>
              <a:ext cx="0" cy="6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6" name="Line 220"/>
            <p:cNvSpPr>
              <a:spLocks noChangeShapeType="1"/>
            </p:cNvSpPr>
            <p:nvPr/>
          </p:nvSpPr>
          <p:spPr bwMode="auto">
            <a:xfrm>
              <a:off x="3149" y="2373"/>
              <a:ext cx="0" cy="6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37" name="Group 221"/>
          <p:cNvGrpSpPr>
            <a:grpSpLocks/>
          </p:cNvGrpSpPr>
          <p:nvPr/>
        </p:nvGrpSpPr>
        <p:grpSpPr bwMode="auto">
          <a:xfrm rot="-4459481">
            <a:off x="6400007" y="3436499"/>
            <a:ext cx="239712" cy="406400"/>
            <a:chOff x="2634" y="3133"/>
            <a:chExt cx="259" cy="437"/>
          </a:xfrm>
        </p:grpSpPr>
        <p:sp>
          <p:nvSpPr>
            <p:cNvPr id="38" name="AutoShape 222"/>
            <p:cNvSpPr>
              <a:spLocks noChangeArrowheads="1"/>
            </p:cNvSpPr>
            <p:nvPr/>
          </p:nvSpPr>
          <p:spPr bwMode="auto">
            <a:xfrm rot="-2243253">
              <a:off x="2671" y="3131"/>
              <a:ext cx="172" cy="4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39" name="Group 223"/>
            <p:cNvGrpSpPr>
              <a:grpSpLocks/>
            </p:cNvGrpSpPr>
            <p:nvPr/>
          </p:nvGrpSpPr>
          <p:grpSpPr bwMode="auto">
            <a:xfrm>
              <a:off x="2778" y="3406"/>
              <a:ext cx="115" cy="115"/>
              <a:chOff x="3206" y="3552"/>
              <a:chExt cx="171" cy="171"/>
            </a:xfrm>
          </p:grpSpPr>
          <p:sp>
            <p:nvSpPr>
              <p:cNvPr id="43" name="Oval 224"/>
              <p:cNvSpPr>
                <a:spLocks noChangeArrowheads="1"/>
              </p:cNvSpPr>
              <p:nvPr/>
            </p:nvSpPr>
            <p:spPr bwMode="auto">
              <a:xfrm>
                <a:off x="3206" y="3550"/>
                <a:ext cx="171" cy="17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4" name="Oval 225"/>
              <p:cNvSpPr>
                <a:spLocks noChangeArrowheads="1"/>
              </p:cNvSpPr>
              <p:nvPr/>
            </p:nvSpPr>
            <p:spPr bwMode="auto">
              <a:xfrm>
                <a:off x="3235" y="3578"/>
                <a:ext cx="115" cy="11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grpSp>
          <p:nvGrpSpPr>
            <p:cNvPr id="40" name="Group 226"/>
            <p:cNvGrpSpPr>
              <a:grpSpLocks/>
            </p:cNvGrpSpPr>
            <p:nvPr/>
          </p:nvGrpSpPr>
          <p:grpSpPr bwMode="auto">
            <a:xfrm>
              <a:off x="2634" y="3198"/>
              <a:ext cx="81" cy="81"/>
              <a:chOff x="3206" y="3552"/>
              <a:chExt cx="171" cy="171"/>
            </a:xfrm>
          </p:grpSpPr>
          <p:sp>
            <p:nvSpPr>
              <p:cNvPr id="41" name="Oval 227"/>
              <p:cNvSpPr>
                <a:spLocks noChangeArrowheads="1"/>
              </p:cNvSpPr>
              <p:nvPr/>
            </p:nvSpPr>
            <p:spPr bwMode="auto">
              <a:xfrm>
                <a:off x="3206" y="3550"/>
                <a:ext cx="170" cy="17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42" name="Oval 228"/>
              <p:cNvSpPr>
                <a:spLocks noChangeArrowheads="1"/>
              </p:cNvSpPr>
              <p:nvPr/>
            </p:nvSpPr>
            <p:spPr bwMode="auto">
              <a:xfrm>
                <a:off x="3231" y="3575"/>
                <a:ext cx="119" cy="11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</p:grpSp>
      <p:sp>
        <p:nvSpPr>
          <p:cNvPr id="45" name="Line 229"/>
          <p:cNvSpPr>
            <a:spLocks noChangeShapeType="1"/>
          </p:cNvSpPr>
          <p:nvPr/>
        </p:nvSpPr>
        <p:spPr bwMode="auto">
          <a:xfrm rot="2939883" flipH="1">
            <a:off x="6881019" y="2698311"/>
            <a:ext cx="85725" cy="30163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46" name="Group 230"/>
          <p:cNvGrpSpPr>
            <a:grpSpLocks/>
          </p:cNvGrpSpPr>
          <p:nvPr/>
        </p:nvGrpSpPr>
        <p:grpSpPr bwMode="auto">
          <a:xfrm>
            <a:off x="6372225" y="3153130"/>
            <a:ext cx="573088" cy="133350"/>
            <a:chOff x="2520" y="2826"/>
            <a:chExt cx="618" cy="144"/>
          </a:xfrm>
        </p:grpSpPr>
        <p:sp>
          <p:nvSpPr>
            <p:cNvPr id="47" name="Rectangle 231"/>
            <p:cNvSpPr>
              <a:spLocks noChangeArrowheads="1"/>
            </p:cNvSpPr>
            <p:nvPr/>
          </p:nvSpPr>
          <p:spPr bwMode="auto">
            <a:xfrm>
              <a:off x="2520" y="2826"/>
              <a:ext cx="61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8" name="Group 232"/>
            <p:cNvGrpSpPr>
              <a:grpSpLocks/>
            </p:cNvGrpSpPr>
            <p:nvPr/>
          </p:nvGrpSpPr>
          <p:grpSpPr bwMode="auto">
            <a:xfrm>
              <a:off x="2778" y="2847"/>
              <a:ext cx="102" cy="102"/>
              <a:chOff x="2744" y="2776"/>
              <a:chExt cx="171" cy="171"/>
            </a:xfrm>
          </p:grpSpPr>
          <p:sp>
            <p:nvSpPr>
              <p:cNvPr id="53" name="Oval 233"/>
              <p:cNvSpPr>
                <a:spLocks noChangeArrowheads="1"/>
              </p:cNvSpPr>
              <p:nvPr/>
            </p:nvSpPr>
            <p:spPr bwMode="auto">
              <a:xfrm>
                <a:off x="2745" y="2775"/>
                <a:ext cx="169" cy="17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4" name="Oval 234"/>
              <p:cNvSpPr>
                <a:spLocks noChangeArrowheads="1"/>
              </p:cNvSpPr>
              <p:nvPr/>
            </p:nvSpPr>
            <p:spPr bwMode="auto">
              <a:xfrm>
                <a:off x="2771" y="2804"/>
                <a:ext cx="118" cy="11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sp>
          <p:nvSpPr>
            <p:cNvPr id="49" name="Line 235"/>
            <p:cNvSpPr>
              <a:spLocks noChangeShapeType="1"/>
            </p:cNvSpPr>
            <p:nvPr/>
          </p:nvSpPr>
          <p:spPr bwMode="auto">
            <a:xfrm>
              <a:off x="2527" y="2859"/>
              <a:ext cx="2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0" name="Line 236"/>
            <p:cNvSpPr>
              <a:spLocks noChangeShapeType="1"/>
            </p:cNvSpPr>
            <p:nvPr/>
          </p:nvSpPr>
          <p:spPr bwMode="auto">
            <a:xfrm>
              <a:off x="2527" y="2886"/>
              <a:ext cx="2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1" name="Line 237"/>
            <p:cNvSpPr>
              <a:spLocks noChangeShapeType="1"/>
            </p:cNvSpPr>
            <p:nvPr/>
          </p:nvSpPr>
          <p:spPr bwMode="auto">
            <a:xfrm>
              <a:off x="3100" y="2859"/>
              <a:ext cx="2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" name="Line 238"/>
            <p:cNvSpPr>
              <a:spLocks noChangeShapeType="1"/>
            </p:cNvSpPr>
            <p:nvPr/>
          </p:nvSpPr>
          <p:spPr bwMode="auto">
            <a:xfrm>
              <a:off x="3100" y="2884"/>
              <a:ext cx="2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55" name="Line 239"/>
          <p:cNvSpPr>
            <a:spLocks noChangeShapeType="1"/>
          </p:cNvSpPr>
          <p:nvPr/>
        </p:nvSpPr>
        <p:spPr bwMode="auto">
          <a:xfrm rot="2939883" flipH="1">
            <a:off x="6394450" y="2665768"/>
            <a:ext cx="34925" cy="11430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6" name="Group 240"/>
          <p:cNvGrpSpPr>
            <a:grpSpLocks/>
          </p:cNvGrpSpPr>
          <p:nvPr/>
        </p:nvGrpSpPr>
        <p:grpSpPr bwMode="auto">
          <a:xfrm>
            <a:off x="6473825" y="2348268"/>
            <a:ext cx="131763" cy="396875"/>
            <a:chOff x="2629" y="1962"/>
            <a:chExt cx="142" cy="427"/>
          </a:xfrm>
        </p:grpSpPr>
        <p:sp>
          <p:nvSpPr>
            <p:cNvPr id="57" name="AutoShape 241"/>
            <p:cNvSpPr>
              <a:spLocks noChangeArrowheads="1"/>
            </p:cNvSpPr>
            <p:nvPr/>
          </p:nvSpPr>
          <p:spPr bwMode="auto">
            <a:xfrm rot="-584296">
              <a:off x="2629" y="2314"/>
              <a:ext cx="142" cy="7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8" name="Rectangle 242"/>
            <p:cNvSpPr>
              <a:spLocks noChangeArrowheads="1"/>
            </p:cNvSpPr>
            <p:nvPr/>
          </p:nvSpPr>
          <p:spPr bwMode="auto">
            <a:xfrm rot="4918394">
              <a:off x="2480" y="2134"/>
              <a:ext cx="372" cy="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9" name="Group 243"/>
          <p:cNvGrpSpPr>
            <a:grpSpLocks/>
          </p:cNvGrpSpPr>
          <p:nvPr/>
        </p:nvGrpSpPr>
        <p:grpSpPr bwMode="auto">
          <a:xfrm flipH="1">
            <a:off x="6743700" y="2276830"/>
            <a:ext cx="134938" cy="398463"/>
            <a:chOff x="2629" y="1962"/>
            <a:chExt cx="142" cy="427"/>
          </a:xfrm>
        </p:grpSpPr>
        <p:sp>
          <p:nvSpPr>
            <p:cNvPr id="60" name="AutoShape 244"/>
            <p:cNvSpPr>
              <a:spLocks noChangeArrowheads="1"/>
            </p:cNvSpPr>
            <p:nvPr/>
          </p:nvSpPr>
          <p:spPr bwMode="auto">
            <a:xfrm rot="-584296">
              <a:off x="2629" y="2314"/>
              <a:ext cx="142" cy="7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1" name="Rectangle 245"/>
            <p:cNvSpPr>
              <a:spLocks noChangeArrowheads="1"/>
            </p:cNvSpPr>
            <p:nvPr/>
          </p:nvSpPr>
          <p:spPr bwMode="auto">
            <a:xfrm rot="4918394">
              <a:off x="2480" y="2134"/>
              <a:ext cx="373" cy="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62" name="Group 246"/>
          <p:cNvGrpSpPr>
            <a:grpSpLocks/>
          </p:cNvGrpSpPr>
          <p:nvPr/>
        </p:nvGrpSpPr>
        <p:grpSpPr bwMode="auto">
          <a:xfrm>
            <a:off x="6580188" y="2383193"/>
            <a:ext cx="157162" cy="315912"/>
            <a:chOff x="2744" y="2000"/>
            <a:chExt cx="168" cy="338"/>
          </a:xfrm>
        </p:grpSpPr>
        <p:sp>
          <p:nvSpPr>
            <p:cNvPr id="63" name="Rectangle 247"/>
            <p:cNvSpPr>
              <a:spLocks noChangeArrowheads="1"/>
            </p:cNvSpPr>
            <p:nvPr/>
          </p:nvSpPr>
          <p:spPr bwMode="auto">
            <a:xfrm rot="5400000">
              <a:off x="2723" y="2172"/>
              <a:ext cx="211" cy="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4" name="Rectangle 248"/>
            <p:cNvSpPr>
              <a:spLocks noChangeArrowheads="1"/>
            </p:cNvSpPr>
            <p:nvPr/>
          </p:nvSpPr>
          <p:spPr bwMode="auto">
            <a:xfrm rot="5400000">
              <a:off x="2808" y="1999"/>
              <a:ext cx="41" cy="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5" name="Freeform 249"/>
            <p:cNvSpPr>
              <a:spLocks/>
            </p:cNvSpPr>
            <p:nvPr/>
          </p:nvSpPr>
          <p:spPr bwMode="auto">
            <a:xfrm>
              <a:off x="2812" y="2314"/>
              <a:ext cx="46" cy="24"/>
            </a:xfrm>
            <a:custGeom>
              <a:avLst/>
              <a:gdLst>
                <a:gd name="T0" fmla="*/ 0 w 46"/>
                <a:gd name="T1" fmla="*/ 0 h 24"/>
                <a:gd name="T2" fmla="*/ 18 w 46"/>
                <a:gd name="T3" fmla="*/ 24 h 24"/>
                <a:gd name="T4" fmla="*/ 46 w 46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4">
                  <a:moveTo>
                    <a:pt x="0" y="0"/>
                  </a:moveTo>
                  <a:cubicBezTo>
                    <a:pt x="5" y="20"/>
                    <a:pt x="1" y="24"/>
                    <a:pt x="18" y="24"/>
                  </a:cubicBezTo>
                  <a:lnTo>
                    <a:pt x="46" y="24"/>
                  </a:lnTo>
                </a:path>
              </a:pathLst>
            </a:custGeom>
            <a:noFill/>
            <a:ln w="12700" cmpd="sng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6" name="Rectangle 250"/>
            <p:cNvSpPr>
              <a:spLocks noChangeArrowheads="1"/>
            </p:cNvSpPr>
            <p:nvPr/>
          </p:nvSpPr>
          <p:spPr bwMode="auto">
            <a:xfrm rot="5400000">
              <a:off x="2797" y="1958"/>
              <a:ext cx="63" cy="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7" name="Line 251"/>
            <p:cNvSpPr>
              <a:spLocks noChangeShapeType="1"/>
            </p:cNvSpPr>
            <p:nvPr/>
          </p:nvSpPr>
          <p:spPr bwMode="auto">
            <a:xfrm rot="5400000">
              <a:off x="2763" y="2031"/>
              <a:ext cx="4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68" name="Line 252"/>
            <p:cNvSpPr>
              <a:spLocks noChangeShapeType="1"/>
            </p:cNvSpPr>
            <p:nvPr/>
          </p:nvSpPr>
          <p:spPr bwMode="auto">
            <a:xfrm rot="5400000">
              <a:off x="2833" y="2031"/>
              <a:ext cx="4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69" name="Line 253"/>
          <p:cNvSpPr>
            <a:spLocks noChangeShapeType="1"/>
          </p:cNvSpPr>
          <p:nvPr/>
        </p:nvSpPr>
        <p:spPr bwMode="auto">
          <a:xfrm flipV="1">
            <a:off x="5973763" y="3416655"/>
            <a:ext cx="388937" cy="233363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0" name="Line 254"/>
          <p:cNvSpPr>
            <a:spLocks noChangeShapeType="1"/>
          </p:cNvSpPr>
          <p:nvPr/>
        </p:nvSpPr>
        <p:spPr bwMode="auto">
          <a:xfrm flipH="1" flipV="1">
            <a:off x="6956425" y="3405543"/>
            <a:ext cx="390525" cy="230187"/>
          </a:xfrm>
          <a:prstGeom prst="line">
            <a:avLst/>
          </a:prstGeom>
          <a:noFill/>
          <a:ln w="12700">
            <a:solidFill>
              <a:srgbClr val="7F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1" name="Arc 255"/>
          <p:cNvSpPr>
            <a:spLocks/>
          </p:cNvSpPr>
          <p:nvPr/>
        </p:nvSpPr>
        <p:spPr bwMode="auto">
          <a:xfrm>
            <a:off x="6323013" y="2567343"/>
            <a:ext cx="141287" cy="138112"/>
          </a:xfrm>
          <a:custGeom>
            <a:avLst/>
            <a:gdLst>
              <a:gd name="G0" fmla="+- 109 0 0"/>
              <a:gd name="G1" fmla="+- 21600 0 0"/>
              <a:gd name="G2" fmla="+- 21600 0 0"/>
              <a:gd name="T0" fmla="*/ 0 w 21709"/>
              <a:gd name="T1" fmla="*/ 0 h 21600"/>
              <a:gd name="T2" fmla="*/ 21709 w 21709"/>
              <a:gd name="T3" fmla="*/ 21600 h 21600"/>
              <a:gd name="T4" fmla="*/ 109 w 2170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09" h="21600" fill="none" extrusionOk="0">
                <a:moveTo>
                  <a:pt x="0" y="0"/>
                </a:moveTo>
                <a:cubicBezTo>
                  <a:pt x="36" y="0"/>
                  <a:pt x="72" y="-1"/>
                  <a:pt x="109" y="-1"/>
                </a:cubicBezTo>
                <a:cubicBezTo>
                  <a:pt x="12038" y="-1"/>
                  <a:pt x="21709" y="9670"/>
                  <a:pt x="21709" y="21600"/>
                </a:cubicBezTo>
              </a:path>
              <a:path w="21709" h="21600" stroke="0" extrusionOk="0">
                <a:moveTo>
                  <a:pt x="0" y="0"/>
                </a:moveTo>
                <a:cubicBezTo>
                  <a:pt x="36" y="0"/>
                  <a:pt x="72" y="-1"/>
                  <a:pt x="109" y="-1"/>
                </a:cubicBezTo>
                <a:cubicBezTo>
                  <a:pt x="12038" y="-1"/>
                  <a:pt x="21709" y="9670"/>
                  <a:pt x="21709" y="21600"/>
                </a:cubicBezTo>
                <a:lnTo>
                  <a:pt x="109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2" name="Arc 256"/>
          <p:cNvSpPr>
            <a:spLocks/>
          </p:cNvSpPr>
          <p:nvPr/>
        </p:nvSpPr>
        <p:spPr bwMode="auto">
          <a:xfrm flipH="1">
            <a:off x="6881813" y="2499080"/>
            <a:ext cx="141287" cy="200025"/>
          </a:xfrm>
          <a:custGeom>
            <a:avLst/>
            <a:gdLst>
              <a:gd name="G0" fmla="+- 109 0 0"/>
              <a:gd name="G1" fmla="+- 21600 0 0"/>
              <a:gd name="G2" fmla="+- 21600 0 0"/>
              <a:gd name="T0" fmla="*/ 0 w 21709"/>
              <a:gd name="T1" fmla="*/ 0 h 21600"/>
              <a:gd name="T2" fmla="*/ 21709 w 21709"/>
              <a:gd name="T3" fmla="*/ 21600 h 21600"/>
              <a:gd name="T4" fmla="*/ 109 w 2170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09" h="21600" fill="none" extrusionOk="0">
                <a:moveTo>
                  <a:pt x="0" y="0"/>
                </a:moveTo>
                <a:cubicBezTo>
                  <a:pt x="36" y="0"/>
                  <a:pt x="72" y="-1"/>
                  <a:pt x="109" y="-1"/>
                </a:cubicBezTo>
                <a:cubicBezTo>
                  <a:pt x="12038" y="-1"/>
                  <a:pt x="21709" y="9670"/>
                  <a:pt x="21709" y="21600"/>
                </a:cubicBezTo>
              </a:path>
              <a:path w="21709" h="21600" stroke="0" extrusionOk="0">
                <a:moveTo>
                  <a:pt x="0" y="0"/>
                </a:moveTo>
                <a:cubicBezTo>
                  <a:pt x="36" y="0"/>
                  <a:pt x="72" y="-1"/>
                  <a:pt x="109" y="-1"/>
                </a:cubicBezTo>
                <a:cubicBezTo>
                  <a:pt x="12038" y="-1"/>
                  <a:pt x="21709" y="9670"/>
                  <a:pt x="21709" y="21600"/>
                </a:cubicBezTo>
                <a:lnTo>
                  <a:pt x="109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73" name="Line 257"/>
          <p:cNvSpPr>
            <a:spLocks noChangeShapeType="1"/>
          </p:cNvSpPr>
          <p:nvPr/>
        </p:nvSpPr>
        <p:spPr bwMode="auto">
          <a:xfrm>
            <a:off x="6299200" y="2433993"/>
            <a:ext cx="79375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74" name="Group 258"/>
          <p:cNvGrpSpPr>
            <a:grpSpLocks/>
          </p:cNvGrpSpPr>
          <p:nvPr/>
        </p:nvGrpSpPr>
        <p:grpSpPr bwMode="auto">
          <a:xfrm>
            <a:off x="5597525" y="2413355"/>
            <a:ext cx="731838" cy="157163"/>
            <a:chOff x="1593" y="2031"/>
            <a:chExt cx="882" cy="168"/>
          </a:xfrm>
        </p:grpSpPr>
        <p:sp>
          <p:nvSpPr>
            <p:cNvPr id="75" name="Line 259"/>
            <p:cNvSpPr>
              <a:spLocks noChangeShapeType="1"/>
            </p:cNvSpPr>
            <p:nvPr/>
          </p:nvSpPr>
          <p:spPr bwMode="auto">
            <a:xfrm>
              <a:off x="1593" y="2031"/>
              <a:ext cx="587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76" name="Line 260"/>
            <p:cNvSpPr>
              <a:spLocks noChangeShapeType="1"/>
            </p:cNvSpPr>
            <p:nvPr/>
          </p:nvSpPr>
          <p:spPr bwMode="auto">
            <a:xfrm>
              <a:off x="1595" y="2199"/>
              <a:ext cx="880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77" name="Line 261"/>
          <p:cNvSpPr>
            <a:spLocks noChangeShapeType="1"/>
          </p:cNvSpPr>
          <p:nvPr/>
        </p:nvSpPr>
        <p:spPr bwMode="auto">
          <a:xfrm flipH="1" flipV="1">
            <a:off x="6142038" y="2240318"/>
            <a:ext cx="160337" cy="19367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8" name="Line 262"/>
          <p:cNvSpPr>
            <a:spLocks noChangeShapeType="1"/>
          </p:cNvSpPr>
          <p:nvPr/>
        </p:nvSpPr>
        <p:spPr bwMode="auto">
          <a:xfrm flipH="1" flipV="1">
            <a:off x="6018213" y="2354618"/>
            <a:ext cx="58737" cy="60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pSp>
        <p:nvGrpSpPr>
          <p:cNvPr id="79" name="Group 263"/>
          <p:cNvGrpSpPr>
            <a:grpSpLocks/>
          </p:cNvGrpSpPr>
          <p:nvPr/>
        </p:nvGrpSpPr>
        <p:grpSpPr bwMode="auto">
          <a:xfrm>
            <a:off x="5932488" y="2091093"/>
            <a:ext cx="231775" cy="285750"/>
            <a:chOff x="1923" y="1546"/>
            <a:chExt cx="362" cy="447"/>
          </a:xfrm>
        </p:grpSpPr>
        <p:sp>
          <p:nvSpPr>
            <p:cNvPr id="80" name="Rectangle 264"/>
            <p:cNvSpPr>
              <a:spLocks noChangeArrowheads="1"/>
            </p:cNvSpPr>
            <p:nvPr/>
          </p:nvSpPr>
          <p:spPr bwMode="auto">
            <a:xfrm rot="2949799">
              <a:off x="2172" y="1900"/>
              <a:ext cx="107" cy="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81" name="Rectangle 265"/>
            <p:cNvSpPr>
              <a:spLocks noChangeArrowheads="1"/>
            </p:cNvSpPr>
            <p:nvPr/>
          </p:nvSpPr>
          <p:spPr bwMode="auto">
            <a:xfrm rot="3019004">
              <a:off x="1986" y="1622"/>
              <a:ext cx="42" cy="1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82" name="Rectangle 266"/>
            <p:cNvSpPr>
              <a:spLocks noChangeArrowheads="1"/>
            </p:cNvSpPr>
            <p:nvPr/>
          </p:nvSpPr>
          <p:spPr bwMode="auto">
            <a:xfrm rot="2864002">
              <a:off x="2105" y="1751"/>
              <a:ext cx="107" cy="2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83" name="Rectangle 267"/>
            <p:cNvSpPr>
              <a:spLocks noChangeArrowheads="1"/>
            </p:cNvSpPr>
            <p:nvPr/>
          </p:nvSpPr>
          <p:spPr bwMode="auto">
            <a:xfrm rot="2864002">
              <a:off x="1850" y="1629"/>
              <a:ext cx="333" cy="1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84" name="Group 268"/>
          <p:cNvGrpSpPr>
            <a:grpSpLocks/>
          </p:cNvGrpSpPr>
          <p:nvPr/>
        </p:nvGrpSpPr>
        <p:grpSpPr bwMode="auto">
          <a:xfrm rot="2385447">
            <a:off x="6719888" y="2154593"/>
            <a:ext cx="123825" cy="161925"/>
            <a:chOff x="1845" y="2293"/>
            <a:chExt cx="134" cy="174"/>
          </a:xfrm>
        </p:grpSpPr>
        <p:grpSp>
          <p:nvGrpSpPr>
            <p:cNvPr id="85" name="Group 269"/>
            <p:cNvGrpSpPr>
              <a:grpSpLocks/>
            </p:cNvGrpSpPr>
            <p:nvPr/>
          </p:nvGrpSpPr>
          <p:grpSpPr bwMode="auto">
            <a:xfrm>
              <a:off x="1845" y="2293"/>
              <a:ext cx="134" cy="174"/>
              <a:chOff x="857" y="2122"/>
              <a:chExt cx="864" cy="1118"/>
            </a:xfrm>
          </p:grpSpPr>
          <p:sp>
            <p:nvSpPr>
              <p:cNvPr id="87" name="Arc 270"/>
              <p:cNvSpPr>
                <a:spLocks/>
              </p:cNvSpPr>
              <p:nvPr/>
            </p:nvSpPr>
            <p:spPr bwMode="auto">
              <a:xfrm>
                <a:off x="839" y="2593"/>
                <a:ext cx="864" cy="647"/>
              </a:xfrm>
              <a:custGeom>
                <a:avLst/>
                <a:gdLst>
                  <a:gd name="G0" fmla="+- 21600 0 0"/>
                  <a:gd name="G1" fmla="+- 9301 0 0"/>
                  <a:gd name="G2" fmla="+- 21600 0 0"/>
                  <a:gd name="T0" fmla="*/ 41095 w 43200"/>
                  <a:gd name="T1" fmla="*/ 0 h 30901"/>
                  <a:gd name="T2" fmla="*/ 1873 w 43200"/>
                  <a:gd name="T3" fmla="*/ 503 h 30901"/>
                  <a:gd name="T4" fmla="*/ 21600 w 43200"/>
                  <a:gd name="T5" fmla="*/ 9301 h 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30901" fill="none" extrusionOk="0">
                    <a:moveTo>
                      <a:pt x="41094" y="0"/>
                    </a:moveTo>
                    <a:cubicBezTo>
                      <a:pt x="42480" y="2904"/>
                      <a:pt x="43200" y="6082"/>
                      <a:pt x="43200" y="9301"/>
                    </a:cubicBezTo>
                    <a:cubicBezTo>
                      <a:pt x="43200" y="21230"/>
                      <a:pt x="33529" y="30901"/>
                      <a:pt x="21600" y="30901"/>
                    </a:cubicBezTo>
                    <a:cubicBezTo>
                      <a:pt x="9670" y="30901"/>
                      <a:pt x="0" y="21230"/>
                      <a:pt x="0" y="9301"/>
                    </a:cubicBezTo>
                    <a:cubicBezTo>
                      <a:pt x="0" y="6269"/>
                      <a:pt x="638" y="3271"/>
                      <a:pt x="1872" y="502"/>
                    </a:cubicBezTo>
                  </a:path>
                  <a:path w="43200" h="30901" stroke="0" extrusionOk="0">
                    <a:moveTo>
                      <a:pt x="41094" y="0"/>
                    </a:moveTo>
                    <a:cubicBezTo>
                      <a:pt x="42480" y="2904"/>
                      <a:pt x="43200" y="6082"/>
                      <a:pt x="43200" y="9301"/>
                    </a:cubicBezTo>
                    <a:cubicBezTo>
                      <a:pt x="43200" y="21230"/>
                      <a:pt x="33529" y="30901"/>
                      <a:pt x="21600" y="30901"/>
                    </a:cubicBezTo>
                    <a:cubicBezTo>
                      <a:pt x="9670" y="30901"/>
                      <a:pt x="0" y="21230"/>
                      <a:pt x="0" y="9301"/>
                    </a:cubicBezTo>
                    <a:cubicBezTo>
                      <a:pt x="0" y="6269"/>
                      <a:pt x="638" y="3271"/>
                      <a:pt x="1872" y="502"/>
                    </a:cubicBezTo>
                    <a:lnTo>
                      <a:pt x="21600" y="9301"/>
                    </a:lnTo>
                    <a:close/>
                  </a:path>
                </a:pathLst>
              </a:cu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88" name="Arc 271"/>
              <p:cNvSpPr>
                <a:spLocks/>
              </p:cNvSpPr>
              <p:nvPr/>
            </p:nvSpPr>
            <p:spPr bwMode="auto">
              <a:xfrm flipV="1">
                <a:off x="1081" y="2128"/>
                <a:ext cx="399" cy="263"/>
              </a:xfrm>
              <a:custGeom>
                <a:avLst/>
                <a:gdLst>
                  <a:gd name="G0" fmla="+- 18910 0 0"/>
                  <a:gd name="G1" fmla="+- 0 0 0"/>
                  <a:gd name="G2" fmla="+- 21600 0 0"/>
                  <a:gd name="T0" fmla="*/ 37606 w 37606"/>
                  <a:gd name="T1" fmla="*/ 10817 h 21600"/>
                  <a:gd name="T2" fmla="*/ 0 w 37606"/>
                  <a:gd name="T3" fmla="*/ 10440 h 21600"/>
                  <a:gd name="T4" fmla="*/ 18910 w 37606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06" h="21600" fill="none" extrusionOk="0">
                    <a:moveTo>
                      <a:pt x="37606" y="10817"/>
                    </a:moveTo>
                    <a:cubicBezTo>
                      <a:pt x="33745" y="17490"/>
                      <a:pt x="26619" y="21599"/>
                      <a:pt x="18910" y="21599"/>
                    </a:cubicBezTo>
                    <a:cubicBezTo>
                      <a:pt x="11045" y="21599"/>
                      <a:pt x="3801" y="17325"/>
                      <a:pt x="0" y="10439"/>
                    </a:cubicBezTo>
                  </a:path>
                  <a:path w="37606" h="21600" stroke="0" extrusionOk="0">
                    <a:moveTo>
                      <a:pt x="37606" y="10817"/>
                    </a:moveTo>
                    <a:cubicBezTo>
                      <a:pt x="33745" y="17490"/>
                      <a:pt x="26619" y="21599"/>
                      <a:pt x="18910" y="21599"/>
                    </a:cubicBezTo>
                    <a:cubicBezTo>
                      <a:pt x="11045" y="21599"/>
                      <a:pt x="3801" y="17325"/>
                      <a:pt x="0" y="10439"/>
                    </a:cubicBezTo>
                    <a:lnTo>
                      <a:pt x="18910" y="0"/>
                    </a:lnTo>
                    <a:close/>
                  </a:path>
                </a:pathLst>
              </a:cu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grpSp>
            <p:nvGrpSpPr>
              <p:cNvPr id="89" name="Group 272"/>
              <p:cNvGrpSpPr>
                <a:grpSpLocks/>
              </p:cNvGrpSpPr>
              <p:nvPr/>
            </p:nvGrpSpPr>
            <p:grpSpPr bwMode="auto">
              <a:xfrm>
                <a:off x="889" y="2252"/>
                <a:ext cx="795" cy="360"/>
                <a:chOff x="885" y="2252"/>
                <a:chExt cx="795" cy="360"/>
              </a:xfrm>
            </p:grpSpPr>
            <p:sp>
              <p:nvSpPr>
                <p:cNvPr id="90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878" y="2260"/>
                  <a:ext cx="199" cy="35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91" name="Line 274"/>
                <p:cNvSpPr>
                  <a:spLocks noChangeShapeType="1"/>
                </p:cNvSpPr>
                <p:nvPr/>
              </p:nvSpPr>
              <p:spPr bwMode="auto">
                <a:xfrm>
                  <a:off x="1476" y="2252"/>
                  <a:ext cx="199" cy="35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</p:grpSp>
        </p:grpSp>
        <p:sp>
          <p:nvSpPr>
            <p:cNvPr id="86" name="Oval 275"/>
            <p:cNvSpPr>
              <a:spLocks noChangeArrowheads="1"/>
            </p:cNvSpPr>
            <p:nvPr/>
          </p:nvSpPr>
          <p:spPr bwMode="auto">
            <a:xfrm>
              <a:off x="1883" y="2378"/>
              <a:ext cx="55" cy="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92" name="Group 276"/>
          <p:cNvGrpSpPr>
            <a:grpSpLocks/>
          </p:cNvGrpSpPr>
          <p:nvPr/>
        </p:nvGrpSpPr>
        <p:grpSpPr bwMode="auto">
          <a:xfrm rot="-8891319">
            <a:off x="6451600" y="2192693"/>
            <a:ext cx="123825" cy="161925"/>
            <a:chOff x="1845" y="2293"/>
            <a:chExt cx="134" cy="174"/>
          </a:xfrm>
        </p:grpSpPr>
        <p:grpSp>
          <p:nvGrpSpPr>
            <p:cNvPr id="93" name="Group 277"/>
            <p:cNvGrpSpPr>
              <a:grpSpLocks/>
            </p:cNvGrpSpPr>
            <p:nvPr/>
          </p:nvGrpSpPr>
          <p:grpSpPr bwMode="auto">
            <a:xfrm>
              <a:off x="1845" y="2293"/>
              <a:ext cx="134" cy="174"/>
              <a:chOff x="857" y="2122"/>
              <a:chExt cx="864" cy="1118"/>
            </a:xfrm>
          </p:grpSpPr>
          <p:sp>
            <p:nvSpPr>
              <p:cNvPr id="95" name="Arc 278"/>
              <p:cNvSpPr>
                <a:spLocks/>
              </p:cNvSpPr>
              <p:nvPr/>
            </p:nvSpPr>
            <p:spPr bwMode="auto">
              <a:xfrm>
                <a:off x="867" y="2603"/>
                <a:ext cx="864" cy="647"/>
              </a:xfrm>
              <a:custGeom>
                <a:avLst/>
                <a:gdLst>
                  <a:gd name="G0" fmla="+- 21600 0 0"/>
                  <a:gd name="G1" fmla="+- 9301 0 0"/>
                  <a:gd name="G2" fmla="+- 21600 0 0"/>
                  <a:gd name="T0" fmla="*/ 41095 w 43200"/>
                  <a:gd name="T1" fmla="*/ 0 h 30901"/>
                  <a:gd name="T2" fmla="*/ 1873 w 43200"/>
                  <a:gd name="T3" fmla="*/ 503 h 30901"/>
                  <a:gd name="T4" fmla="*/ 21600 w 43200"/>
                  <a:gd name="T5" fmla="*/ 9301 h 30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30901" fill="none" extrusionOk="0">
                    <a:moveTo>
                      <a:pt x="41094" y="0"/>
                    </a:moveTo>
                    <a:cubicBezTo>
                      <a:pt x="42480" y="2904"/>
                      <a:pt x="43200" y="6082"/>
                      <a:pt x="43200" y="9301"/>
                    </a:cubicBezTo>
                    <a:cubicBezTo>
                      <a:pt x="43200" y="21230"/>
                      <a:pt x="33529" y="30901"/>
                      <a:pt x="21600" y="30901"/>
                    </a:cubicBezTo>
                    <a:cubicBezTo>
                      <a:pt x="9670" y="30901"/>
                      <a:pt x="0" y="21230"/>
                      <a:pt x="0" y="9301"/>
                    </a:cubicBezTo>
                    <a:cubicBezTo>
                      <a:pt x="0" y="6269"/>
                      <a:pt x="638" y="3271"/>
                      <a:pt x="1872" y="502"/>
                    </a:cubicBezTo>
                  </a:path>
                  <a:path w="43200" h="30901" stroke="0" extrusionOk="0">
                    <a:moveTo>
                      <a:pt x="41094" y="0"/>
                    </a:moveTo>
                    <a:cubicBezTo>
                      <a:pt x="42480" y="2904"/>
                      <a:pt x="43200" y="6082"/>
                      <a:pt x="43200" y="9301"/>
                    </a:cubicBezTo>
                    <a:cubicBezTo>
                      <a:pt x="43200" y="21230"/>
                      <a:pt x="33529" y="30901"/>
                      <a:pt x="21600" y="30901"/>
                    </a:cubicBezTo>
                    <a:cubicBezTo>
                      <a:pt x="9670" y="30901"/>
                      <a:pt x="0" y="21230"/>
                      <a:pt x="0" y="9301"/>
                    </a:cubicBezTo>
                    <a:cubicBezTo>
                      <a:pt x="0" y="6269"/>
                      <a:pt x="638" y="3271"/>
                      <a:pt x="1872" y="502"/>
                    </a:cubicBezTo>
                    <a:lnTo>
                      <a:pt x="21600" y="9301"/>
                    </a:lnTo>
                    <a:close/>
                  </a:path>
                </a:pathLst>
              </a:cu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96" name="Arc 279"/>
              <p:cNvSpPr>
                <a:spLocks/>
              </p:cNvSpPr>
              <p:nvPr/>
            </p:nvSpPr>
            <p:spPr bwMode="auto">
              <a:xfrm flipV="1">
                <a:off x="1095" y="2121"/>
                <a:ext cx="399" cy="263"/>
              </a:xfrm>
              <a:custGeom>
                <a:avLst/>
                <a:gdLst>
                  <a:gd name="G0" fmla="+- 18910 0 0"/>
                  <a:gd name="G1" fmla="+- 0 0 0"/>
                  <a:gd name="G2" fmla="+- 21600 0 0"/>
                  <a:gd name="T0" fmla="*/ 37606 w 37606"/>
                  <a:gd name="T1" fmla="*/ 10817 h 21600"/>
                  <a:gd name="T2" fmla="*/ 0 w 37606"/>
                  <a:gd name="T3" fmla="*/ 10440 h 21600"/>
                  <a:gd name="T4" fmla="*/ 18910 w 37606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606" h="21600" fill="none" extrusionOk="0">
                    <a:moveTo>
                      <a:pt x="37606" y="10817"/>
                    </a:moveTo>
                    <a:cubicBezTo>
                      <a:pt x="33745" y="17490"/>
                      <a:pt x="26619" y="21599"/>
                      <a:pt x="18910" y="21599"/>
                    </a:cubicBezTo>
                    <a:cubicBezTo>
                      <a:pt x="11045" y="21599"/>
                      <a:pt x="3801" y="17325"/>
                      <a:pt x="0" y="10439"/>
                    </a:cubicBezTo>
                  </a:path>
                  <a:path w="37606" h="21600" stroke="0" extrusionOk="0">
                    <a:moveTo>
                      <a:pt x="37606" y="10817"/>
                    </a:moveTo>
                    <a:cubicBezTo>
                      <a:pt x="33745" y="17490"/>
                      <a:pt x="26619" y="21599"/>
                      <a:pt x="18910" y="21599"/>
                    </a:cubicBezTo>
                    <a:cubicBezTo>
                      <a:pt x="11045" y="21599"/>
                      <a:pt x="3801" y="17325"/>
                      <a:pt x="0" y="10439"/>
                    </a:cubicBezTo>
                    <a:lnTo>
                      <a:pt x="18910" y="0"/>
                    </a:lnTo>
                    <a:close/>
                  </a:path>
                </a:pathLst>
              </a:cu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grpSp>
            <p:nvGrpSpPr>
              <p:cNvPr id="97" name="Group 280"/>
              <p:cNvGrpSpPr>
                <a:grpSpLocks/>
              </p:cNvGrpSpPr>
              <p:nvPr/>
            </p:nvGrpSpPr>
            <p:grpSpPr bwMode="auto">
              <a:xfrm>
                <a:off x="889" y="2252"/>
                <a:ext cx="795" cy="360"/>
                <a:chOff x="885" y="2252"/>
                <a:chExt cx="795" cy="360"/>
              </a:xfrm>
            </p:grpSpPr>
            <p:sp>
              <p:nvSpPr>
                <p:cNvPr id="98" name="Line 281"/>
                <p:cNvSpPr>
                  <a:spLocks noChangeShapeType="1"/>
                </p:cNvSpPr>
                <p:nvPr/>
              </p:nvSpPr>
              <p:spPr bwMode="auto">
                <a:xfrm flipH="1">
                  <a:off x="904" y="2265"/>
                  <a:ext cx="199" cy="35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99" name="Line 282"/>
                <p:cNvSpPr>
                  <a:spLocks noChangeShapeType="1"/>
                </p:cNvSpPr>
                <p:nvPr/>
              </p:nvSpPr>
              <p:spPr bwMode="auto">
                <a:xfrm>
                  <a:off x="1501" y="2260"/>
                  <a:ext cx="199" cy="35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</p:grpSp>
        </p:grpSp>
        <p:sp>
          <p:nvSpPr>
            <p:cNvPr id="94" name="Oval 283"/>
            <p:cNvSpPr>
              <a:spLocks noChangeArrowheads="1"/>
            </p:cNvSpPr>
            <p:nvPr/>
          </p:nvSpPr>
          <p:spPr bwMode="auto">
            <a:xfrm>
              <a:off x="1886" y="2378"/>
              <a:ext cx="55" cy="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100" name="Line 284"/>
          <p:cNvSpPr>
            <a:spLocks noChangeShapeType="1"/>
          </p:cNvSpPr>
          <p:nvPr/>
        </p:nvSpPr>
        <p:spPr bwMode="auto">
          <a:xfrm flipH="1" flipV="1">
            <a:off x="6259513" y="2716568"/>
            <a:ext cx="0" cy="573087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01" name="Line 285"/>
          <p:cNvSpPr>
            <a:spLocks noChangeShapeType="1"/>
          </p:cNvSpPr>
          <p:nvPr/>
        </p:nvSpPr>
        <p:spPr bwMode="auto">
          <a:xfrm flipH="1" flipV="1">
            <a:off x="7051675" y="2687993"/>
            <a:ext cx="0" cy="604837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02" name="Arc 286"/>
          <p:cNvSpPr>
            <a:spLocks/>
          </p:cNvSpPr>
          <p:nvPr/>
        </p:nvSpPr>
        <p:spPr bwMode="auto">
          <a:xfrm flipH="1">
            <a:off x="7051675" y="2541943"/>
            <a:ext cx="190500" cy="157162"/>
          </a:xfrm>
          <a:custGeom>
            <a:avLst/>
            <a:gdLst>
              <a:gd name="G0" fmla="+- 534 0 0"/>
              <a:gd name="G1" fmla="+- 21600 0 0"/>
              <a:gd name="G2" fmla="+- 21600 0 0"/>
              <a:gd name="T0" fmla="*/ 0 w 22134"/>
              <a:gd name="T1" fmla="*/ 7 h 21600"/>
              <a:gd name="T2" fmla="*/ 22134 w 22134"/>
              <a:gd name="T3" fmla="*/ 21600 h 21600"/>
              <a:gd name="T4" fmla="*/ 534 w 2213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134" h="21600" fill="none" extrusionOk="0">
                <a:moveTo>
                  <a:pt x="-1" y="6"/>
                </a:moveTo>
                <a:cubicBezTo>
                  <a:pt x="177" y="2"/>
                  <a:pt x="355" y="-1"/>
                  <a:pt x="534" y="-1"/>
                </a:cubicBezTo>
                <a:cubicBezTo>
                  <a:pt x="12463" y="-1"/>
                  <a:pt x="22134" y="9670"/>
                  <a:pt x="22134" y="21600"/>
                </a:cubicBezTo>
              </a:path>
              <a:path w="22134" h="21600" stroke="0" extrusionOk="0">
                <a:moveTo>
                  <a:pt x="-1" y="6"/>
                </a:moveTo>
                <a:cubicBezTo>
                  <a:pt x="177" y="2"/>
                  <a:pt x="355" y="-1"/>
                  <a:pt x="534" y="-1"/>
                </a:cubicBezTo>
                <a:cubicBezTo>
                  <a:pt x="12463" y="-1"/>
                  <a:pt x="22134" y="9670"/>
                  <a:pt x="22134" y="21600"/>
                </a:cubicBezTo>
                <a:lnTo>
                  <a:pt x="534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03" name="Line 287"/>
          <p:cNvSpPr>
            <a:spLocks noChangeShapeType="1"/>
          </p:cNvSpPr>
          <p:nvPr/>
        </p:nvSpPr>
        <p:spPr bwMode="auto">
          <a:xfrm>
            <a:off x="7016750" y="2502255"/>
            <a:ext cx="682625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04" name="Line 288"/>
          <p:cNvSpPr>
            <a:spLocks noChangeShapeType="1"/>
          </p:cNvSpPr>
          <p:nvPr/>
        </p:nvSpPr>
        <p:spPr bwMode="auto">
          <a:xfrm>
            <a:off x="6934200" y="2359380"/>
            <a:ext cx="762000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05" name="Arc 289"/>
          <p:cNvSpPr>
            <a:spLocks/>
          </p:cNvSpPr>
          <p:nvPr/>
        </p:nvSpPr>
        <p:spPr bwMode="auto">
          <a:xfrm>
            <a:off x="6127750" y="2616555"/>
            <a:ext cx="130175" cy="104775"/>
          </a:xfrm>
          <a:custGeom>
            <a:avLst/>
            <a:gdLst>
              <a:gd name="G0" fmla="+- 534 0 0"/>
              <a:gd name="G1" fmla="+- 21600 0 0"/>
              <a:gd name="G2" fmla="+- 21600 0 0"/>
              <a:gd name="T0" fmla="*/ 0 w 22112"/>
              <a:gd name="T1" fmla="*/ 7 h 21600"/>
              <a:gd name="T2" fmla="*/ 22112 w 22112"/>
              <a:gd name="T3" fmla="*/ 20633 h 21600"/>
              <a:gd name="T4" fmla="*/ 534 w 2211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112" h="21600" fill="none" extrusionOk="0">
                <a:moveTo>
                  <a:pt x="-1" y="6"/>
                </a:moveTo>
                <a:cubicBezTo>
                  <a:pt x="177" y="2"/>
                  <a:pt x="355" y="-1"/>
                  <a:pt x="534" y="-1"/>
                </a:cubicBezTo>
                <a:cubicBezTo>
                  <a:pt x="12087" y="-1"/>
                  <a:pt x="21595" y="9091"/>
                  <a:pt x="22112" y="20632"/>
                </a:cubicBezTo>
              </a:path>
              <a:path w="22112" h="21600" stroke="0" extrusionOk="0">
                <a:moveTo>
                  <a:pt x="-1" y="6"/>
                </a:moveTo>
                <a:cubicBezTo>
                  <a:pt x="177" y="2"/>
                  <a:pt x="355" y="-1"/>
                  <a:pt x="534" y="-1"/>
                </a:cubicBezTo>
                <a:cubicBezTo>
                  <a:pt x="12087" y="-1"/>
                  <a:pt x="21595" y="9091"/>
                  <a:pt x="22112" y="20632"/>
                </a:cubicBezTo>
                <a:lnTo>
                  <a:pt x="534" y="21600"/>
                </a:lnTo>
                <a:close/>
              </a:path>
            </a:pathLst>
          </a:cu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106" name="Group 290"/>
          <p:cNvGrpSpPr>
            <a:grpSpLocks/>
          </p:cNvGrpSpPr>
          <p:nvPr/>
        </p:nvGrpSpPr>
        <p:grpSpPr bwMode="auto">
          <a:xfrm>
            <a:off x="7693025" y="2265718"/>
            <a:ext cx="781050" cy="328612"/>
            <a:chOff x="3938" y="1872"/>
            <a:chExt cx="840" cy="353"/>
          </a:xfrm>
        </p:grpSpPr>
        <p:sp>
          <p:nvSpPr>
            <p:cNvPr id="107" name="Line 291"/>
            <p:cNvSpPr>
              <a:spLocks noChangeShapeType="1"/>
            </p:cNvSpPr>
            <p:nvPr/>
          </p:nvSpPr>
          <p:spPr bwMode="auto">
            <a:xfrm>
              <a:off x="4052" y="1875"/>
              <a:ext cx="316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08" name="Line 292"/>
            <p:cNvSpPr>
              <a:spLocks noChangeShapeType="1"/>
            </p:cNvSpPr>
            <p:nvPr/>
          </p:nvSpPr>
          <p:spPr bwMode="auto">
            <a:xfrm>
              <a:off x="4052" y="2223"/>
              <a:ext cx="316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109" name="Group 293"/>
            <p:cNvGrpSpPr>
              <a:grpSpLocks/>
            </p:cNvGrpSpPr>
            <p:nvPr/>
          </p:nvGrpSpPr>
          <p:grpSpPr bwMode="auto">
            <a:xfrm>
              <a:off x="3938" y="1873"/>
              <a:ext cx="119" cy="352"/>
              <a:chOff x="4030" y="1437"/>
              <a:chExt cx="119" cy="359"/>
            </a:xfrm>
          </p:grpSpPr>
          <p:sp>
            <p:nvSpPr>
              <p:cNvPr id="116" name="Line 294"/>
              <p:cNvSpPr>
                <a:spLocks noChangeShapeType="1"/>
              </p:cNvSpPr>
              <p:nvPr/>
            </p:nvSpPr>
            <p:spPr bwMode="auto">
              <a:xfrm flipV="1">
                <a:off x="4030" y="1438"/>
                <a:ext cx="120" cy="10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7" name="Line 295"/>
              <p:cNvSpPr>
                <a:spLocks noChangeShapeType="1"/>
              </p:cNvSpPr>
              <p:nvPr/>
            </p:nvSpPr>
            <p:spPr bwMode="auto">
              <a:xfrm>
                <a:off x="4030" y="1692"/>
                <a:ext cx="120" cy="10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grpSp>
          <p:nvGrpSpPr>
            <p:cNvPr id="110" name="Group 296"/>
            <p:cNvGrpSpPr>
              <a:grpSpLocks/>
            </p:cNvGrpSpPr>
            <p:nvPr/>
          </p:nvGrpSpPr>
          <p:grpSpPr bwMode="auto">
            <a:xfrm flipH="1">
              <a:off x="4363" y="1872"/>
              <a:ext cx="119" cy="352"/>
              <a:chOff x="4030" y="1437"/>
              <a:chExt cx="119" cy="359"/>
            </a:xfrm>
          </p:grpSpPr>
          <p:sp>
            <p:nvSpPr>
              <p:cNvPr id="114" name="Line 297"/>
              <p:cNvSpPr>
                <a:spLocks noChangeShapeType="1"/>
              </p:cNvSpPr>
              <p:nvPr/>
            </p:nvSpPr>
            <p:spPr bwMode="auto">
              <a:xfrm flipV="1">
                <a:off x="4029" y="1437"/>
                <a:ext cx="120" cy="10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15" name="Line 298"/>
              <p:cNvSpPr>
                <a:spLocks noChangeShapeType="1"/>
              </p:cNvSpPr>
              <p:nvPr/>
            </p:nvSpPr>
            <p:spPr bwMode="auto">
              <a:xfrm>
                <a:off x="4029" y="1691"/>
                <a:ext cx="120" cy="10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sp>
          <p:nvSpPr>
            <p:cNvPr id="111" name="Line 299"/>
            <p:cNvSpPr>
              <a:spLocks noChangeShapeType="1"/>
            </p:cNvSpPr>
            <p:nvPr/>
          </p:nvSpPr>
          <p:spPr bwMode="auto">
            <a:xfrm>
              <a:off x="4481" y="1973"/>
              <a:ext cx="297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12" name="Line 300"/>
            <p:cNvSpPr>
              <a:spLocks noChangeShapeType="1"/>
            </p:cNvSpPr>
            <p:nvPr/>
          </p:nvSpPr>
          <p:spPr bwMode="auto">
            <a:xfrm>
              <a:off x="4478" y="2126"/>
              <a:ext cx="297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13" name="Rectangle 301"/>
            <p:cNvSpPr>
              <a:spLocks noChangeArrowheads="1"/>
            </p:cNvSpPr>
            <p:nvPr/>
          </p:nvSpPr>
          <p:spPr bwMode="auto">
            <a:xfrm>
              <a:off x="4052" y="1908"/>
              <a:ext cx="316" cy="2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18" name="Group 302"/>
          <p:cNvGrpSpPr>
            <a:grpSpLocks/>
          </p:cNvGrpSpPr>
          <p:nvPr/>
        </p:nvGrpSpPr>
        <p:grpSpPr bwMode="auto">
          <a:xfrm>
            <a:off x="4973638" y="2213330"/>
            <a:ext cx="623887" cy="195263"/>
            <a:chOff x="856" y="1754"/>
            <a:chExt cx="777" cy="209"/>
          </a:xfrm>
        </p:grpSpPr>
        <p:sp>
          <p:nvSpPr>
            <p:cNvPr id="119" name="Line 303"/>
            <p:cNvSpPr>
              <a:spLocks noChangeShapeType="1"/>
            </p:cNvSpPr>
            <p:nvPr/>
          </p:nvSpPr>
          <p:spPr bwMode="auto">
            <a:xfrm flipH="1">
              <a:off x="1018" y="1761"/>
              <a:ext cx="451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0" name="Line 304"/>
            <p:cNvSpPr>
              <a:spLocks noChangeShapeType="1"/>
            </p:cNvSpPr>
            <p:nvPr/>
          </p:nvSpPr>
          <p:spPr bwMode="auto">
            <a:xfrm flipH="1" flipV="1">
              <a:off x="1463" y="1756"/>
              <a:ext cx="170" cy="20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1" name="Line 305"/>
            <p:cNvSpPr>
              <a:spLocks noChangeShapeType="1"/>
            </p:cNvSpPr>
            <p:nvPr/>
          </p:nvSpPr>
          <p:spPr bwMode="auto">
            <a:xfrm flipV="1">
              <a:off x="856" y="1754"/>
              <a:ext cx="170" cy="20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22" name="Group 306"/>
          <p:cNvGrpSpPr>
            <a:grpSpLocks/>
          </p:cNvGrpSpPr>
          <p:nvPr/>
        </p:nvGrpSpPr>
        <p:grpSpPr bwMode="auto">
          <a:xfrm>
            <a:off x="4975225" y="2560993"/>
            <a:ext cx="625475" cy="195262"/>
            <a:chOff x="856" y="2263"/>
            <a:chExt cx="777" cy="209"/>
          </a:xfrm>
        </p:grpSpPr>
        <p:sp>
          <p:nvSpPr>
            <p:cNvPr id="123" name="Line 307"/>
            <p:cNvSpPr>
              <a:spLocks noChangeShapeType="1"/>
            </p:cNvSpPr>
            <p:nvPr/>
          </p:nvSpPr>
          <p:spPr bwMode="auto">
            <a:xfrm flipH="1">
              <a:off x="1020" y="2469"/>
              <a:ext cx="450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4" name="Line 308"/>
            <p:cNvSpPr>
              <a:spLocks noChangeShapeType="1"/>
            </p:cNvSpPr>
            <p:nvPr/>
          </p:nvSpPr>
          <p:spPr bwMode="auto">
            <a:xfrm flipH="1">
              <a:off x="1463" y="2265"/>
              <a:ext cx="170" cy="20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5" name="Line 309"/>
            <p:cNvSpPr>
              <a:spLocks noChangeShapeType="1"/>
            </p:cNvSpPr>
            <p:nvPr/>
          </p:nvSpPr>
          <p:spPr bwMode="auto">
            <a:xfrm>
              <a:off x="856" y="2263"/>
              <a:ext cx="170" cy="20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26" name="Group 310"/>
          <p:cNvGrpSpPr>
            <a:grpSpLocks/>
          </p:cNvGrpSpPr>
          <p:nvPr/>
        </p:nvGrpSpPr>
        <p:grpSpPr bwMode="auto">
          <a:xfrm>
            <a:off x="4554538" y="2407005"/>
            <a:ext cx="427037" cy="155575"/>
            <a:chOff x="767" y="2023"/>
            <a:chExt cx="259" cy="169"/>
          </a:xfrm>
        </p:grpSpPr>
        <p:sp>
          <p:nvSpPr>
            <p:cNvPr id="127" name="Line 311"/>
            <p:cNvSpPr>
              <a:spLocks noChangeShapeType="1"/>
            </p:cNvSpPr>
            <p:nvPr/>
          </p:nvSpPr>
          <p:spPr bwMode="auto">
            <a:xfrm flipH="1">
              <a:off x="767" y="2023"/>
              <a:ext cx="256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8" name="Line 312"/>
            <p:cNvSpPr>
              <a:spLocks noChangeShapeType="1"/>
            </p:cNvSpPr>
            <p:nvPr/>
          </p:nvSpPr>
          <p:spPr bwMode="auto">
            <a:xfrm flipH="1">
              <a:off x="770" y="2192"/>
              <a:ext cx="256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129" name="Group 313"/>
          <p:cNvGrpSpPr>
            <a:grpSpLocks/>
          </p:cNvGrpSpPr>
          <p:nvPr/>
        </p:nvGrpSpPr>
        <p:grpSpPr bwMode="auto">
          <a:xfrm>
            <a:off x="4749800" y="2418118"/>
            <a:ext cx="77788" cy="130175"/>
            <a:chOff x="802" y="2038"/>
            <a:chExt cx="83" cy="139"/>
          </a:xfrm>
        </p:grpSpPr>
        <p:sp>
          <p:nvSpPr>
            <p:cNvPr id="130" name="Line 314"/>
            <p:cNvSpPr>
              <a:spLocks noChangeShapeType="1"/>
            </p:cNvSpPr>
            <p:nvPr/>
          </p:nvSpPr>
          <p:spPr bwMode="auto">
            <a:xfrm rot="5400000" flipH="1" flipV="1">
              <a:off x="774" y="2066"/>
              <a:ext cx="139" cy="83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31" name="Oval 315"/>
            <p:cNvSpPr>
              <a:spLocks noChangeArrowheads="1"/>
            </p:cNvSpPr>
            <p:nvPr/>
          </p:nvSpPr>
          <p:spPr bwMode="auto">
            <a:xfrm>
              <a:off x="831" y="2094"/>
              <a:ext cx="25" cy="2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cxnSp>
        <p:nvCxnSpPr>
          <p:cNvPr id="132" name="AutoShape 336"/>
          <p:cNvCxnSpPr>
            <a:cxnSpLocks noChangeShapeType="1"/>
            <a:stCxn id="133" idx="2"/>
            <a:endCxn id="141" idx="0"/>
          </p:cNvCxnSpPr>
          <p:nvPr/>
        </p:nvCxnSpPr>
        <p:spPr bwMode="auto">
          <a:xfrm rot="5400000">
            <a:off x="4913313" y="1364018"/>
            <a:ext cx="881062" cy="1103312"/>
          </a:xfrm>
          <a:prstGeom prst="bentConnector3">
            <a:avLst>
              <a:gd name="adj1" fmla="val 37833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3" name="Rectangle 337" descr="右下がり対角線"/>
          <p:cNvSpPr>
            <a:spLocks noChangeArrowheads="1"/>
          </p:cNvSpPr>
          <p:nvPr/>
        </p:nvSpPr>
        <p:spPr bwMode="auto">
          <a:xfrm>
            <a:off x="5499100" y="1070330"/>
            <a:ext cx="811213" cy="395288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ja-JP" sz="12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Controller</a:t>
            </a:r>
          </a:p>
        </p:txBody>
      </p:sp>
      <p:cxnSp>
        <p:nvCxnSpPr>
          <p:cNvPr id="134" name="AutoShape 338"/>
          <p:cNvCxnSpPr>
            <a:cxnSpLocks noChangeShapeType="1"/>
            <a:stCxn id="133" idx="2"/>
            <a:endCxn id="142" idx="0"/>
          </p:cNvCxnSpPr>
          <p:nvPr/>
        </p:nvCxnSpPr>
        <p:spPr bwMode="auto">
          <a:xfrm rot="16200000" flipH="1">
            <a:off x="5656263" y="1724380"/>
            <a:ext cx="674687" cy="176213"/>
          </a:xfrm>
          <a:prstGeom prst="bentConnector3">
            <a:avLst>
              <a:gd name="adj1" fmla="val 49884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5" name="AutoShape 339"/>
          <p:cNvCxnSpPr>
            <a:cxnSpLocks noChangeShapeType="1"/>
            <a:stCxn id="133" idx="2"/>
            <a:endCxn id="143" idx="0"/>
          </p:cNvCxnSpPr>
          <p:nvPr/>
        </p:nvCxnSpPr>
        <p:spPr bwMode="auto">
          <a:xfrm rot="16200000" flipH="1">
            <a:off x="5776119" y="1604524"/>
            <a:ext cx="1012825" cy="754063"/>
          </a:xfrm>
          <a:prstGeom prst="bentConnector3">
            <a:avLst>
              <a:gd name="adj1" fmla="val 33384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6" name="Rectangle 340"/>
          <p:cNvSpPr>
            <a:spLocks noChangeArrowheads="1"/>
          </p:cNvSpPr>
          <p:nvPr/>
        </p:nvSpPr>
        <p:spPr bwMode="auto">
          <a:xfrm>
            <a:off x="7267575" y="2929293"/>
            <a:ext cx="101441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ja-JP" sz="1200">
                <a:solidFill>
                  <a:srgbClr val="660033"/>
                </a:solidFill>
                <a:latin typeface="Arial" charset="0"/>
                <a:cs typeface="ＭＳ Ｐゴシック" charset="0"/>
              </a:rPr>
              <a:t>Water temp.</a:t>
            </a:r>
          </a:p>
        </p:txBody>
      </p:sp>
      <p:sp>
        <p:nvSpPr>
          <p:cNvPr id="137" name="Rectangle 341"/>
          <p:cNvSpPr>
            <a:spLocks noChangeArrowheads="1"/>
          </p:cNvSpPr>
          <p:nvPr/>
        </p:nvSpPr>
        <p:spPr bwMode="auto">
          <a:xfrm>
            <a:off x="7091363" y="3243618"/>
            <a:ext cx="1019175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ja-JP" sz="1200">
                <a:solidFill>
                  <a:srgbClr val="660033"/>
                </a:solidFill>
                <a:latin typeface="Arial" charset="0"/>
                <a:cs typeface="ＭＳ Ｐゴシック" charset="0"/>
              </a:rPr>
              <a:t>Crank Angle</a:t>
            </a:r>
          </a:p>
        </p:txBody>
      </p:sp>
      <p:sp>
        <p:nvSpPr>
          <p:cNvPr id="138" name="Rectangle 342"/>
          <p:cNvSpPr>
            <a:spLocks noChangeArrowheads="1"/>
          </p:cNvSpPr>
          <p:nvPr/>
        </p:nvSpPr>
        <p:spPr bwMode="auto">
          <a:xfrm>
            <a:off x="7421563" y="1716443"/>
            <a:ext cx="9858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ja-JP" sz="1200">
                <a:solidFill>
                  <a:srgbClr val="660033"/>
                </a:solidFill>
                <a:latin typeface="Arial" charset="0"/>
                <a:cs typeface="ＭＳ Ｐゴシック" charset="0"/>
              </a:rPr>
              <a:t>AFR sensor</a:t>
            </a:r>
          </a:p>
        </p:txBody>
      </p:sp>
      <p:sp>
        <p:nvSpPr>
          <p:cNvPr id="139" name="AutoShape 343"/>
          <p:cNvSpPr>
            <a:spLocks noChangeArrowheads="1"/>
          </p:cNvSpPr>
          <p:nvPr/>
        </p:nvSpPr>
        <p:spPr bwMode="auto">
          <a:xfrm>
            <a:off x="6680200" y="1152880"/>
            <a:ext cx="969963" cy="2397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000">
                <a:latin typeface="Arial" charset="0"/>
                <a:cs typeface="ＭＳ Ｐゴシック" charset="0"/>
              </a:rPr>
              <a:t>Sensor inputs</a:t>
            </a:r>
            <a:endParaRPr lang="ja-JP" altLang="en-US" sz="2000">
              <a:solidFill>
                <a:srgbClr val="000000"/>
              </a:solidFill>
              <a:latin typeface="Arial" charset="0"/>
              <a:cs typeface="ＭＳ Ｐゴシック" charset="0"/>
            </a:endParaRPr>
          </a:p>
        </p:txBody>
      </p:sp>
      <p:cxnSp>
        <p:nvCxnSpPr>
          <p:cNvPr id="140" name="AutoShape 344"/>
          <p:cNvCxnSpPr>
            <a:cxnSpLocks noChangeShapeType="1"/>
            <a:stCxn id="139" idx="1"/>
            <a:endCxn id="133" idx="3"/>
          </p:cNvCxnSpPr>
          <p:nvPr/>
        </p:nvCxnSpPr>
        <p:spPr bwMode="auto">
          <a:xfrm rot="10800000">
            <a:off x="6319838" y="1268768"/>
            <a:ext cx="360362" cy="4762"/>
          </a:xfrm>
          <a:prstGeom prst="bentConnector3">
            <a:avLst>
              <a:gd name="adj1" fmla="val 51542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1" name="Oval 346"/>
          <p:cNvSpPr>
            <a:spLocks noChangeArrowheads="1"/>
          </p:cNvSpPr>
          <p:nvPr/>
        </p:nvSpPr>
        <p:spPr bwMode="auto">
          <a:xfrm>
            <a:off x="4679950" y="2365730"/>
            <a:ext cx="244475" cy="241300"/>
          </a:xfrm>
          <a:prstGeom prst="ellipse">
            <a:avLst/>
          </a:prstGeom>
          <a:noFill/>
          <a:ln w="19050">
            <a:solidFill>
              <a:srgbClr val="6699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42" name="Oval 347"/>
          <p:cNvSpPr>
            <a:spLocks noChangeArrowheads="1"/>
          </p:cNvSpPr>
          <p:nvPr/>
        </p:nvSpPr>
        <p:spPr bwMode="auto">
          <a:xfrm>
            <a:off x="5924550" y="2159355"/>
            <a:ext cx="314325" cy="314325"/>
          </a:xfrm>
          <a:prstGeom prst="ellipse">
            <a:avLst/>
          </a:prstGeom>
          <a:noFill/>
          <a:ln w="19050">
            <a:solidFill>
              <a:srgbClr val="6699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43" name="Oval 348"/>
          <p:cNvSpPr>
            <a:spLocks noChangeArrowheads="1"/>
          </p:cNvSpPr>
          <p:nvPr/>
        </p:nvSpPr>
        <p:spPr bwMode="auto">
          <a:xfrm>
            <a:off x="6502400" y="2497493"/>
            <a:ext cx="314325" cy="317500"/>
          </a:xfrm>
          <a:prstGeom prst="ellipse">
            <a:avLst/>
          </a:prstGeom>
          <a:noFill/>
          <a:ln w="19050">
            <a:solidFill>
              <a:srgbClr val="6699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44" name="Rectangle 349"/>
          <p:cNvSpPr>
            <a:spLocks noChangeArrowheads="1"/>
          </p:cNvSpPr>
          <p:nvPr/>
        </p:nvSpPr>
        <p:spPr bwMode="auto">
          <a:xfrm>
            <a:off x="4038600" y="1992668"/>
            <a:ext cx="79216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ja-JP" sz="1300">
                <a:solidFill>
                  <a:srgbClr val="000066"/>
                </a:solidFill>
                <a:latin typeface="Arial" charset="0"/>
                <a:cs typeface="ＭＳ Ｐゴシック" charset="0"/>
              </a:rPr>
              <a:t>Throttle </a:t>
            </a:r>
          </a:p>
          <a:p>
            <a:pPr>
              <a:lnSpc>
                <a:spcPct val="80000"/>
              </a:lnSpc>
              <a:defRPr/>
            </a:pPr>
            <a:r>
              <a:rPr lang="en-US" altLang="ja-JP" sz="1300">
                <a:solidFill>
                  <a:srgbClr val="000066"/>
                </a:solidFill>
                <a:latin typeface="Arial" charset="0"/>
                <a:cs typeface="ＭＳ Ｐゴシック" charset="0"/>
              </a:rPr>
              <a:t>Angle</a:t>
            </a:r>
          </a:p>
        </p:txBody>
      </p:sp>
      <p:sp>
        <p:nvSpPr>
          <p:cNvPr id="145" name="Rectangle 350"/>
          <p:cNvSpPr>
            <a:spLocks noChangeArrowheads="1"/>
          </p:cNvSpPr>
          <p:nvPr/>
        </p:nvSpPr>
        <p:spPr bwMode="auto">
          <a:xfrm>
            <a:off x="4927600" y="2802293"/>
            <a:ext cx="8001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ja-JP" sz="1300">
                <a:solidFill>
                  <a:srgbClr val="000066"/>
                </a:solidFill>
                <a:latin typeface="Arial" charset="0"/>
                <a:cs typeface="ＭＳ Ｐゴシック" charset="0"/>
              </a:rPr>
              <a:t>Fuel </a:t>
            </a:r>
          </a:p>
          <a:p>
            <a:pPr>
              <a:lnSpc>
                <a:spcPct val="80000"/>
              </a:lnSpc>
              <a:defRPr/>
            </a:pPr>
            <a:r>
              <a:rPr lang="en-US" altLang="ja-JP" sz="1300">
                <a:solidFill>
                  <a:srgbClr val="000066"/>
                </a:solidFill>
                <a:latin typeface="Arial" charset="0"/>
                <a:cs typeface="ＭＳ Ｐゴシック" charset="0"/>
              </a:rPr>
              <a:t>Injection</a:t>
            </a:r>
          </a:p>
        </p:txBody>
      </p:sp>
      <p:sp>
        <p:nvSpPr>
          <p:cNvPr id="146" name="Rectangle 351"/>
          <p:cNvSpPr>
            <a:spLocks noChangeArrowheads="1"/>
          </p:cNvSpPr>
          <p:nvPr/>
        </p:nvSpPr>
        <p:spPr bwMode="auto">
          <a:xfrm>
            <a:off x="4832350" y="3259493"/>
            <a:ext cx="1158875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ja-JP" sz="1300">
                <a:solidFill>
                  <a:srgbClr val="000066"/>
                </a:solidFill>
                <a:latin typeface="Arial" charset="0"/>
                <a:cs typeface="ＭＳ Ｐゴシック" charset="0"/>
              </a:rPr>
              <a:t>Spark Timing</a:t>
            </a:r>
          </a:p>
        </p:txBody>
      </p:sp>
      <p:sp>
        <p:nvSpPr>
          <p:cNvPr id="147" name="Freeform 352"/>
          <p:cNvSpPr>
            <a:spLocks/>
          </p:cNvSpPr>
          <p:nvPr/>
        </p:nvSpPr>
        <p:spPr bwMode="auto">
          <a:xfrm>
            <a:off x="5581650" y="2453043"/>
            <a:ext cx="396875" cy="595312"/>
          </a:xfrm>
          <a:custGeom>
            <a:avLst/>
            <a:gdLst>
              <a:gd name="T0" fmla="*/ 0 w 228"/>
              <a:gd name="T1" fmla="*/ 342 h 342"/>
              <a:gd name="T2" fmla="*/ 72 w 228"/>
              <a:gd name="T3" fmla="*/ 150 h 342"/>
              <a:gd name="T4" fmla="*/ 120 w 228"/>
              <a:gd name="T5" fmla="*/ 246 h 342"/>
              <a:gd name="T6" fmla="*/ 228 w 228"/>
              <a:gd name="T7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8" h="342">
                <a:moveTo>
                  <a:pt x="0" y="342"/>
                </a:moveTo>
                <a:cubicBezTo>
                  <a:pt x="26" y="254"/>
                  <a:pt x="52" y="166"/>
                  <a:pt x="72" y="150"/>
                </a:cubicBezTo>
                <a:cubicBezTo>
                  <a:pt x="92" y="134"/>
                  <a:pt x="94" y="271"/>
                  <a:pt x="120" y="246"/>
                </a:cubicBezTo>
                <a:cubicBezTo>
                  <a:pt x="146" y="221"/>
                  <a:pt x="187" y="110"/>
                  <a:pt x="228" y="0"/>
                </a:cubicBezTo>
              </a:path>
            </a:pathLst>
          </a:custGeom>
          <a:noFill/>
          <a:ln w="9525" cap="flat" cmpd="sng">
            <a:solidFill>
              <a:srgbClr val="7F7F7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48" name="Freeform 353"/>
          <p:cNvSpPr>
            <a:spLocks/>
          </p:cNvSpPr>
          <p:nvPr/>
        </p:nvSpPr>
        <p:spPr bwMode="auto">
          <a:xfrm rot="382631">
            <a:off x="5997575" y="2768955"/>
            <a:ext cx="503238" cy="585788"/>
          </a:xfrm>
          <a:custGeom>
            <a:avLst/>
            <a:gdLst>
              <a:gd name="T0" fmla="*/ 0 w 228"/>
              <a:gd name="T1" fmla="*/ 342 h 342"/>
              <a:gd name="T2" fmla="*/ 72 w 228"/>
              <a:gd name="T3" fmla="*/ 150 h 342"/>
              <a:gd name="T4" fmla="*/ 120 w 228"/>
              <a:gd name="T5" fmla="*/ 246 h 342"/>
              <a:gd name="T6" fmla="*/ 228 w 228"/>
              <a:gd name="T7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8" h="342">
                <a:moveTo>
                  <a:pt x="0" y="342"/>
                </a:moveTo>
                <a:cubicBezTo>
                  <a:pt x="26" y="254"/>
                  <a:pt x="52" y="166"/>
                  <a:pt x="72" y="150"/>
                </a:cubicBezTo>
                <a:cubicBezTo>
                  <a:pt x="92" y="134"/>
                  <a:pt x="94" y="271"/>
                  <a:pt x="120" y="246"/>
                </a:cubicBezTo>
                <a:cubicBezTo>
                  <a:pt x="146" y="221"/>
                  <a:pt x="187" y="110"/>
                  <a:pt x="228" y="0"/>
                </a:cubicBezTo>
              </a:path>
            </a:pathLst>
          </a:custGeom>
          <a:noFill/>
          <a:ln w="9525" cap="flat" cmpd="sng">
            <a:solidFill>
              <a:srgbClr val="7F7F7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cxnSp>
        <p:nvCxnSpPr>
          <p:cNvPr id="149" name="AutoShape 354"/>
          <p:cNvCxnSpPr>
            <a:cxnSpLocks noChangeShapeType="1"/>
            <a:endCxn id="139" idx="2"/>
          </p:cNvCxnSpPr>
          <p:nvPr/>
        </p:nvCxnSpPr>
        <p:spPr bwMode="auto">
          <a:xfrm rot="16200000">
            <a:off x="7008019" y="1548962"/>
            <a:ext cx="314325" cy="1587"/>
          </a:xfrm>
          <a:prstGeom prst="bentConnector3">
            <a:avLst>
              <a:gd name="adj1" fmla="val 49722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0" name="Line 360"/>
          <p:cNvSpPr>
            <a:spLocks noChangeShapeType="1"/>
          </p:cNvSpPr>
          <p:nvPr/>
        </p:nvSpPr>
        <p:spPr bwMode="auto">
          <a:xfrm>
            <a:off x="8440738" y="2429230"/>
            <a:ext cx="227012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51" name="Text Box 361"/>
          <p:cNvSpPr txBox="1">
            <a:spLocks noChangeArrowheads="1"/>
          </p:cNvSpPr>
          <p:nvPr/>
        </p:nvSpPr>
        <p:spPr bwMode="auto">
          <a:xfrm>
            <a:off x="8626475" y="2178405"/>
            <a:ext cx="4762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altLang="ja-JP">
                <a:solidFill>
                  <a:srgbClr val="660033"/>
                </a:solidFill>
                <a:latin typeface="Arial" charset="0"/>
                <a:cs typeface="ＭＳ Ｐゴシック" charset="0"/>
              </a:rPr>
              <a:t>HC</a:t>
            </a:r>
          </a:p>
        </p:txBody>
      </p:sp>
      <p:sp>
        <p:nvSpPr>
          <p:cNvPr id="152" name="Rectangle 362"/>
          <p:cNvSpPr>
            <a:spLocks noChangeArrowheads="1"/>
          </p:cNvSpPr>
          <p:nvPr/>
        </p:nvSpPr>
        <p:spPr bwMode="auto">
          <a:xfrm>
            <a:off x="7527925" y="2516543"/>
            <a:ext cx="731838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altLang="ja-JP" sz="1200">
                <a:latin typeface="Arial" charset="0"/>
                <a:cs typeface="ＭＳ Ｐゴシック" charset="0"/>
              </a:rPr>
              <a:t>Catalyst</a:t>
            </a:r>
            <a:endParaRPr lang="ja-JP" altLang="en-US" sz="1200">
              <a:latin typeface="Arial" charset="0"/>
              <a:cs typeface="ＭＳ Ｐゴシック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3745720"/>
            <a:ext cx="8848009" cy="2502680"/>
            <a:chOff x="391241" y="3810000"/>
            <a:chExt cx="8848009" cy="2502680"/>
          </a:xfrm>
        </p:grpSpPr>
        <p:sp>
          <p:nvSpPr>
            <p:cNvPr id="153" name="Line 386"/>
            <p:cNvSpPr>
              <a:spLocks noChangeShapeType="1"/>
            </p:cNvSpPr>
            <p:nvPr/>
          </p:nvSpPr>
          <p:spPr bwMode="auto">
            <a:xfrm>
              <a:off x="1731963" y="4652963"/>
              <a:ext cx="530225" cy="0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54" name="Line 388"/>
            <p:cNvSpPr>
              <a:spLocks noChangeShapeType="1"/>
            </p:cNvSpPr>
            <p:nvPr/>
          </p:nvSpPr>
          <p:spPr bwMode="auto">
            <a:xfrm>
              <a:off x="3736975" y="4652963"/>
              <a:ext cx="530225" cy="0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55" name="Rectangle 389"/>
            <p:cNvSpPr>
              <a:spLocks noChangeArrowheads="1"/>
            </p:cNvSpPr>
            <p:nvPr/>
          </p:nvSpPr>
          <p:spPr bwMode="auto">
            <a:xfrm>
              <a:off x="3489325" y="4275138"/>
              <a:ext cx="930275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10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Modification</a:t>
              </a:r>
            </a:p>
          </p:txBody>
        </p:sp>
        <p:grpSp>
          <p:nvGrpSpPr>
            <p:cNvPr id="156" name="Group 426"/>
            <p:cNvGrpSpPr>
              <a:grpSpLocks/>
            </p:cNvGrpSpPr>
            <p:nvPr/>
          </p:nvGrpSpPr>
          <p:grpSpPr bwMode="auto">
            <a:xfrm>
              <a:off x="2454275" y="3810000"/>
              <a:ext cx="1114425" cy="1550988"/>
              <a:chOff x="1820" y="2460"/>
              <a:chExt cx="732" cy="1019"/>
            </a:xfrm>
          </p:grpSpPr>
          <p:grpSp>
            <p:nvGrpSpPr>
              <p:cNvPr id="157" name="Group 374"/>
              <p:cNvGrpSpPr>
                <a:grpSpLocks/>
              </p:cNvGrpSpPr>
              <p:nvPr/>
            </p:nvGrpSpPr>
            <p:grpSpPr bwMode="auto">
              <a:xfrm>
                <a:off x="1846" y="2645"/>
                <a:ext cx="395" cy="481"/>
                <a:chOff x="2247" y="2796"/>
                <a:chExt cx="450" cy="548"/>
              </a:xfrm>
            </p:grpSpPr>
            <p:sp>
              <p:nvSpPr>
                <p:cNvPr id="167" name="AutoShape 375"/>
                <p:cNvSpPr>
                  <a:spLocks noChangeArrowheads="1"/>
                </p:cNvSpPr>
                <p:nvPr/>
              </p:nvSpPr>
              <p:spPr bwMode="auto">
                <a:xfrm>
                  <a:off x="2247" y="2796"/>
                  <a:ext cx="450" cy="549"/>
                </a:xfrm>
                <a:prstGeom prst="foldedCorner">
                  <a:avLst>
                    <a:gd name="adj" fmla="val 5583"/>
                  </a:avLst>
                </a:prstGeom>
                <a:solidFill>
                  <a:schemeClr val="bg1"/>
                </a:solidFill>
                <a:ln w="952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pic>
              <p:nvPicPr>
                <p:cNvPr id="168" name="Picture 376"/>
                <p:cNvPicPr preferRelativeResize="0"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" y="2798"/>
                  <a:ext cx="390" cy="5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8" name="Group 378"/>
              <p:cNvGrpSpPr>
                <a:grpSpLocks/>
              </p:cNvGrpSpPr>
              <p:nvPr/>
            </p:nvGrpSpPr>
            <p:grpSpPr bwMode="auto">
              <a:xfrm>
                <a:off x="1997" y="2809"/>
                <a:ext cx="395" cy="481"/>
                <a:chOff x="2247" y="2796"/>
                <a:chExt cx="450" cy="548"/>
              </a:xfrm>
            </p:grpSpPr>
            <p:sp>
              <p:nvSpPr>
                <p:cNvPr id="165" name="AutoShape 379"/>
                <p:cNvSpPr>
                  <a:spLocks noChangeArrowheads="1"/>
                </p:cNvSpPr>
                <p:nvPr/>
              </p:nvSpPr>
              <p:spPr bwMode="auto">
                <a:xfrm>
                  <a:off x="2247" y="2796"/>
                  <a:ext cx="450" cy="548"/>
                </a:xfrm>
                <a:prstGeom prst="foldedCorner">
                  <a:avLst>
                    <a:gd name="adj" fmla="val 5583"/>
                  </a:avLst>
                </a:prstGeom>
                <a:solidFill>
                  <a:schemeClr val="bg1"/>
                </a:solidFill>
                <a:ln w="952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pic>
              <p:nvPicPr>
                <p:cNvPr id="166" name="Picture 380"/>
                <p:cNvPicPr preferRelativeResize="0"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" y="2799"/>
                  <a:ext cx="390" cy="5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9" name="Group 381"/>
              <p:cNvGrpSpPr>
                <a:grpSpLocks/>
              </p:cNvGrpSpPr>
              <p:nvPr/>
            </p:nvGrpSpPr>
            <p:grpSpPr bwMode="auto">
              <a:xfrm>
                <a:off x="2157" y="2998"/>
                <a:ext cx="395" cy="481"/>
                <a:chOff x="2247" y="2796"/>
                <a:chExt cx="450" cy="548"/>
              </a:xfrm>
            </p:grpSpPr>
            <p:sp>
              <p:nvSpPr>
                <p:cNvPr id="163" name="AutoShape 382"/>
                <p:cNvSpPr>
                  <a:spLocks noChangeArrowheads="1"/>
                </p:cNvSpPr>
                <p:nvPr/>
              </p:nvSpPr>
              <p:spPr bwMode="auto">
                <a:xfrm>
                  <a:off x="2247" y="2796"/>
                  <a:ext cx="450" cy="548"/>
                </a:xfrm>
                <a:prstGeom prst="foldedCorner">
                  <a:avLst>
                    <a:gd name="adj" fmla="val 5583"/>
                  </a:avLst>
                </a:prstGeom>
                <a:solidFill>
                  <a:schemeClr val="bg1"/>
                </a:solidFill>
                <a:ln w="952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pic>
              <p:nvPicPr>
                <p:cNvPr id="164" name="Picture 383"/>
                <p:cNvPicPr preferRelativeResize="0"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6" y="2799"/>
                  <a:ext cx="390" cy="5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60" name="Text Box 390"/>
              <p:cNvSpPr txBox="1">
                <a:spLocks noChangeArrowheads="1"/>
              </p:cNvSpPr>
              <p:nvPr/>
            </p:nvSpPr>
            <p:spPr bwMode="auto">
              <a:xfrm>
                <a:off x="1820" y="2460"/>
                <a:ext cx="460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r>
                  <a:rPr lang="en-US" altLang="ja-JP" sz="1200">
                    <a:solidFill>
                      <a:srgbClr val="000000"/>
                    </a:solidFill>
                    <a:latin typeface="Arial" charset="0"/>
                    <a:cs typeface="ＭＳ Ｐゴシック" charset="0"/>
                  </a:rPr>
                  <a:t>Throttle</a:t>
                </a:r>
              </a:p>
            </p:txBody>
          </p:sp>
          <p:sp>
            <p:nvSpPr>
              <p:cNvPr id="161" name="Text Box 402"/>
              <p:cNvSpPr txBox="1">
                <a:spLocks noChangeArrowheads="1"/>
              </p:cNvSpPr>
              <p:nvPr/>
            </p:nvSpPr>
            <p:spPr bwMode="auto">
              <a:xfrm>
                <a:off x="1968" y="2639"/>
                <a:ext cx="470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r>
                  <a:rPr lang="en-US" altLang="ja-JP" sz="1200">
                    <a:solidFill>
                      <a:srgbClr val="000000"/>
                    </a:solidFill>
                    <a:latin typeface="Arial" charset="0"/>
                    <a:cs typeface="ＭＳ Ｐゴシック" charset="0"/>
                  </a:rPr>
                  <a:t>Fuel inj.</a:t>
                </a:r>
              </a:p>
            </p:txBody>
          </p:sp>
          <p:sp>
            <p:nvSpPr>
              <p:cNvPr id="162" name="Text Box 403"/>
              <p:cNvSpPr txBox="1">
                <a:spLocks noChangeArrowheads="1"/>
              </p:cNvSpPr>
              <p:nvPr/>
            </p:nvSpPr>
            <p:spPr bwMode="auto">
              <a:xfrm>
                <a:off x="2166" y="2817"/>
                <a:ext cx="382" cy="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r>
                  <a:rPr lang="en-US" altLang="ja-JP" sz="1200" dirty="0">
                    <a:solidFill>
                      <a:srgbClr val="000000"/>
                    </a:solidFill>
                    <a:latin typeface="Arial" charset="0"/>
                    <a:cs typeface="ＭＳ Ｐゴシック" charset="0"/>
                  </a:rPr>
                  <a:t>Spark</a:t>
                </a:r>
              </a:p>
            </p:txBody>
          </p:sp>
        </p:grpSp>
        <p:pic>
          <p:nvPicPr>
            <p:cNvPr id="169" name="Picture 37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68" y="4223655"/>
              <a:ext cx="657707" cy="747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70" name="Rectangle 384"/>
            <p:cNvSpPr>
              <a:spLocks noChangeArrowheads="1"/>
            </p:cNvSpPr>
            <p:nvPr/>
          </p:nvSpPr>
          <p:spPr bwMode="auto">
            <a:xfrm>
              <a:off x="391241" y="5002213"/>
              <a:ext cx="1173719" cy="332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200" dirty="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Standard </a:t>
              </a:r>
              <a:r>
                <a:rPr lang="en-US" altLang="ja-JP" sz="1200" dirty="0" smtClean="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spec</a:t>
              </a:r>
              <a:endParaRPr lang="ja-JP" altLang="en-US" sz="1200" dirty="0">
                <a:solidFill>
                  <a:srgbClr val="003300"/>
                </a:solidFill>
                <a:latin typeface="Arial" charset="0"/>
                <a:cs typeface="ＭＳ Ｐゴシック" charset="0"/>
              </a:endParaRPr>
            </a:p>
          </p:txBody>
        </p:sp>
        <p:grpSp>
          <p:nvGrpSpPr>
            <p:cNvPr id="171" name="Group 464"/>
            <p:cNvGrpSpPr>
              <a:grpSpLocks/>
            </p:cNvGrpSpPr>
            <p:nvPr/>
          </p:nvGrpSpPr>
          <p:grpSpPr bwMode="auto">
            <a:xfrm>
              <a:off x="4387850" y="3821113"/>
              <a:ext cx="1114425" cy="1550987"/>
              <a:chOff x="3192" y="2519"/>
              <a:chExt cx="732" cy="1019"/>
            </a:xfrm>
          </p:grpSpPr>
          <p:grpSp>
            <p:nvGrpSpPr>
              <p:cNvPr id="172" name="Group 427"/>
              <p:cNvGrpSpPr>
                <a:grpSpLocks/>
              </p:cNvGrpSpPr>
              <p:nvPr/>
            </p:nvGrpSpPr>
            <p:grpSpPr bwMode="auto">
              <a:xfrm>
                <a:off x="3192" y="2519"/>
                <a:ext cx="732" cy="1019"/>
                <a:chOff x="1820" y="2460"/>
                <a:chExt cx="732" cy="1019"/>
              </a:xfrm>
            </p:grpSpPr>
            <p:grpSp>
              <p:nvGrpSpPr>
                <p:cNvPr id="194" name="Group 428"/>
                <p:cNvGrpSpPr>
                  <a:grpSpLocks/>
                </p:cNvGrpSpPr>
                <p:nvPr/>
              </p:nvGrpSpPr>
              <p:grpSpPr bwMode="auto">
                <a:xfrm>
                  <a:off x="1846" y="2645"/>
                  <a:ext cx="395" cy="481"/>
                  <a:chOff x="2247" y="2796"/>
                  <a:chExt cx="450" cy="548"/>
                </a:xfrm>
              </p:grpSpPr>
              <p:sp>
                <p:nvSpPr>
                  <p:cNvPr id="204" name="AutoShape 429"/>
                  <p:cNvSpPr>
                    <a:spLocks noChangeArrowheads="1"/>
                  </p:cNvSpPr>
                  <p:nvPr/>
                </p:nvSpPr>
                <p:spPr bwMode="auto">
                  <a:xfrm>
                    <a:off x="2247" y="2796"/>
                    <a:ext cx="450" cy="549"/>
                  </a:xfrm>
                  <a:prstGeom prst="foldedCorner">
                    <a:avLst>
                      <a:gd name="adj" fmla="val 5583"/>
                    </a:avLst>
                  </a:prstGeom>
                  <a:solidFill>
                    <a:schemeClr val="bg1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ja-JP" altLang="en-US"/>
                  </a:p>
                </p:txBody>
              </p:sp>
              <p:pic>
                <p:nvPicPr>
                  <p:cNvPr id="205" name="Picture 430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7" y="2798"/>
                    <a:ext cx="390" cy="5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B8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95" name="Group 431"/>
                <p:cNvGrpSpPr>
                  <a:grpSpLocks/>
                </p:cNvGrpSpPr>
                <p:nvPr/>
              </p:nvGrpSpPr>
              <p:grpSpPr bwMode="auto">
                <a:xfrm>
                  <a:off x="1997" y="2809"/>
                  <a:ext cx="395" cy="481"/>
                  <a:chOff x="2247" y="2796"/>
                  <a:chExt cx="450" cy="548"/>
                </a:xfrm>
              </p:grpSpPr>
              <p:sp>
                <p:nvSpPr>
                  <p:cNvPr id="202" name="AutoShape 432"/>
                  <p:cNvSpPr>
                    <a:spLocks noChangeArrowheads="1"/>
                  </p:cNvSpPr>
                  <p:nvPr/>
                </p:nvSpPr>
                <p:spPr bwMode="auto">
                  <a:xfrm>
                    <a:off x="2247" y="2796"/>
                    <a:ext cx="450" cy="548"/>
                  </a:xfrm>
                  <a:prstGeom prst="foldedCorner">
                    <a:avLst>
                      <a:gd name="adj" fmla="val 5583"/>
                    </a:avLst>
                  </a:prstGeom>
                  <a:solidFill>
                    <a:schemeClr val="bg1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ja-JP" altLang="en-US"/>
                  </a:p>
                </p:txBody>
              </p:sp>
              <p:pic>
                <p:nvPicPr>
                  <p:cNvPr id="203" name="Picture 433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7" y="2799"/>
                    <a:ext cx="390" cy="53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B8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96" name="Group 434"/>
                <p:cNvGrpSpPr>
                  <a:grpSpLocks/>
                </p:cNvGrpSpPr>
                <p:nvPr/>
              </p:nvGrpSpPr>
              <p:grpSpPr bwMode="auto">
                <a:xfrm>
                  <a:off x="2157" y="2998"/>
                  <a:ext cx="395" cy="481"/>
                  <a:chOff x="2247" y="2796"/>
                  <a:chExt cx="450" cy="548"/>
                </a:xfrm>
              </p:grpSpPr>
              <p:sp>
                <p:nvSpPr>
                  <p:cNvPr id="200" name="AutoShape 435"/>
                  <p:cNvSpPr>
                    <a:spLocks noChangeArrowheads="1"/>
                  </p:cNvSpPr>
                  <p:nvPr/>
                </p:nvSpPr>
                <p:spPr bwMode="auto">
                  <a:xfrm>
                    <a:off x="2247" y="2796"/>
                    <a:ext cx="450" cy="548"/>
                  </a:xfrm>
                  <a:prstGeom prst="foldedCorner">
                    <a:avLst>
                      <a:gd name="adj" fmla="val 5583"/>
                    </a:avLst>
                  </a:prstGeom>
                  <a:solidFill>
                    <a:schemeClr val="bg1"/>
                  </a:solidFill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ja-JP" altLang="en-US"/>
                  </a:p>
                </p:txBody>
              </p:sp>
              <p:pic>
                <p:nvPicPr>
                  <p:cNvPr id="201" name="Picture 436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76" y="2799"/>
                    <a:ext cx="390" cy="53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B8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197" name="Text Box 437"/>
                <p:cNvSpPr txBox="1">
                  <a:spLocks noChangeArrowheads="1"/>
                </p:cNvSpPr>
                <p:nvPr/>
              </p:nvSpPr>
              <p:spPr bwMode="auto">
                <a:xfrm>
                  <a:off x="1820" y="2460"/>
                  <a:ext cx="460" cy="2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r>
                    <a:rPr lang="en-US" altLang="ja-JP" sz="1200">
                      <a:solidFill>
                        <a:srgbClr val="000000"/>
                      </a:solidFill>
                      <a:latin typeface="Arial" charset="0"/>
                      <a:cs typeface="ＭＳ Ｐゴシック" charset="0"/>
                    </a:rPr>
                    <a:t>Throttle</a:t>
                  </a:r>
                </a:p>
              </p:txBody>
            </p:sp>
            <p:sp>
              <p:nvSpPr>
                <p:cNvPr id="198" name="Text Box 438"/>
                <p:cNvSpPr txBox="1">
                  <a:spLocks noChangeArrowheads="1"/>
                </p:cNvSpPr>
                <p:nvPr/>
              </p:nvSpPr>
              <p:spPr bwMode="auto">
                <a:xfrm>
                  <a:off x="1968" y="2639"/>
                  <a:ext cx="470" cy="2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r>
                    <a:rPr lang="en-US" altLang="ja-JP" sz="1200">
                      <a:solidFill>
                        <a:srgbClr val="000000"/>
                      </a:solidFill>
                      <a:latin typeface="Arial" charset="0"/>
                      <a:cs typeface="ＭＳ Ｐゴシック" charset="0"/>
                    </a:rPr>
                    <a:t>Fuel inj.</a:t>
                  </a:r>
                </a:p>
              </p:txBody>
            </p:sp>
            <p:sp>
              <p:nvSpPr>
                <p:cNvPr id="199" name="Text Box 439"/>
                <p:cNvSpPr txBox="1">
                  <a:spLocks noChangeArrowheads="1"/>
                </p:cNvSpPr>
                <p:nvPr/>
              </p:nvSpPr>
              <p:spPr bwMode="auto">
                <a:xfrm>
                  <a:off x="2166" y="2817"/>
                  <a:ext cx="382" cy="2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8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r>
                    <a:rPr lang="en-US" altLang="ja-JP" sz="1200">
                      <a:solidFill>
                        <a:srgbClr val="000000"/>
                      </a:solidFill>
                      <a:latin typeface="Arial" charset="0"/>
                      <a:cs typeface="ＭＳ Ｐゴシック" charset="0"/>
                    </a:rPr>
                    <a:t>Spark</a:t>
                  </a:r>
                </a:p>
              </p:txBody>
            </p:sp>
          </p:grpSp>
          <p:sp>
            <p:nvSpPr>
              <p:cNvPr id="173" name="Line 440"/>
              <p:cNvSpPr>
                <a:spLocks noChangeShapeType="1"/>
              </p:cNvSpPr>
              <p:nvPr/>
            </p:nvSpPr>
            <p:spPr bwMode="auto">
              <a:xfrm>
                <a:off x="3255" y="2904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4" name="Line 441"/>
              <p:cNvSpPr>
                <a:spLocks noChangeShapeType="1"/>
              </p:cNvSpPr>
              <p:nvPr/>
            </p:nvSpPr>
            <p:spPr bwMode="auto">
              <a:xfrm>
                <a:off x="3279" y="2964"/>
                <a:ext cx="9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5" name="Line 442"/>
              <p:cNvSpPr>
                <a:spLocks noChangeShapeType="1"/>
              </p:cNvSpPr>
              <p:nvPr/>
            </p:nvSpPr>
            <p:spPr bwMode="auto">
              <a:xfrm>
                <a:off x="3280" y="2975"/>
                <a:ext cx="9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6" name="Line 443"/>
              <p:cNvSpPr>
                <a:spLocks noChangeShapeType="1"/>
              </p:cNvSpPr>
              <p:nvPr/>
            </p:nvSpPr>
            <p:spPr bwMode="auto">
              <a:xfrm>
                <a:off x="3396" y="3128"/>
                <a:ext cx="129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7" name="Line 444"/>
              <p:cNvSpPr>
                <a:spLocks noChangeShapeType="1"/>
              </p:cNvSpPr>
              <p:nvPr/>
            </p:nvSpPr>
            <p:spPr bwMode="auto">
              <a:xfrm>
                <a:off x="3395" y="3137"/>
                <a:ext cx="13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8" name="Line 446"/>
              <p:cNvSpPr>
                <a:spLocks noChangeShapeType="1"/>
              </p:cNvSpPr>
              <p:nvPr/>
            </p:nvSpPr>
            <p:spPr bwMode="auto">
              <a:xfrm>
                <a:off x="3396" y="3149"/>
                <a:ext cx="129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79" name="Line 447"/>
              <p:cNvSpPr>
                <a:spLocks noChangeShapeType="1"/>
              </p:cNvSpPr>
              <p:nvPr/>
            </p:nvSpPr>
            <p:spPr bwMode="auto">
              <a:xfrm>
                <a:off x="3395" y="3159"/>
                <a:ext cx="13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80" name="Line 450"/>
              <p:cNvSpPr>
                <a:spLocks noChangeShapeType="1"/>
              </p:cNvSpPr>
              <p:nvPr/>
            </p:nvSpPr>
            <p:spPr bwMode="auto">
              <a:xfrm>
                <a:off x="3397" y="3227"/>
                <a:ext cx="129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81" name="Line 451"/>
              <p:cNvSpPr>
                <a:spLocks noChangeShapeType="1"/>
              </p:cNvSpPr>
              <p:nvPr/>
            </p:nvSpPr>
            <p:spPr bwMode="auto">
              <a:xfrm>
                <a:off x="3396" y="3237"/>
                <a:ext cx="13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82" name="Line 452"/>
              <p:cNvSpPr>
                <a:spLocks noChangeShapeType="1"/>
              </p:cNvSpPr>
              <p:nvPr/>
            </p:nvSpPr>
            <p:spPr bwMode="auto">
              <a:xfrm>
                <a:off x="3397" y="3248"/>
                <a:ext cx="129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183" name="Line 453"/>
              <p:cNvSpPr>
                <a:spLocks noChangeShapeType="1"/>
              </p:cNvSpPr>
              <p:nvPr/>
            </p:nvSpPr>
            <p:spPr bwMode="auto">
              <a:xfrm>
                <a:off x="3396" y="3258"/>
                <a:ext cx="130" cy="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ja-JP" altLang="en-US"/>
              </a:p>
            </p:txBody>
          </p:sp>
          <p:grpSp>
            <p:nvGrpSpPr>
              <p:cNvPr id="184" name="Group 458"/>
              <p:cNvGrpSpPr>
                <a:grpSpLocks/>
              </p:cNvGrpSpPr>
              <p:nvPr/>
            </p:nvGrpSpPr>
            <p:grpSpPr bwMode="auto">
              <a:xfrm>
                <a:off x="3593" y="3426"/>
                <a:ext cx="280" cy="33"/>
                <a:chOff x="3593" y="3418"/>
                <a:chExt cx="131" cy="31"/>
              </a:xfrm>
            </p:grpSpPr>
            <p:sp>
              <p:nvSpPr>
                <p:cNvPr id="190" name="Line 454"/>
                <p:cNvSpPr>
                  <a:spLocks noChangeShapeType="1"/>
                </p:cNvSpPr>
                <p:nvPr/>
              </p:nvSpPr>
              <p:spPr bwMode="auto">
                <a:xfrm>
                  <a:off x="3594" y="3418"/>
                  <a:ext cx="130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91" name="Line 455"/>
                <p:cNvSpPr>
                  <a:spLocks noChangeShapeType="1"/>
                </p:cNvSpPr>
                <p:nvPr/>
              </p:nvSpPr>
              <p:spPr bwMode="auto">
                <a:xfrm>
                  <a:off x="3593" y="3428"/>
                  <a:ext cx="131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92" name="Line 456"/>
                <p:cNvSpPr>
                  <a:spLocks noChangeShapeType="1"/>
                </p:cNvSpPr>
                <p:nvPr/>
              </p:nvSpPr>
              <p:spPr bwMode="auto">
                <a:xfrm>
                  <a:off x="3594" y="3439"/>
                  <a:ext cx="130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93" name="Line 457"/>
                <p:cNvSpPr>
                  <a:spLocks noChangeShapeType="1"/>
                </p:cNvSpPr>
                <p:nvPr/>
              </p:nvSpPr>
              <p:spPr bwMode="auto">
                <a:xfrm>
                  <a:off x="3593" y="3449"/>
                  <a:ext cx="131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</p:grpSp>
          <p:grpSp>
            <p:nvGrpSpPr>
              <p:cNvPr id="185" name="Group 459"/>
              <p:cNvGrpSpPr>
                <a:grpSpLocks/>
              </p:cNvGrpSpPr>
              <p:nvPr/>
            </p:nvGrpSpPr>
            <p:grpSpPr bwMode="auto">
              <a:xfrm>
                <a:off x="3592" y="3317"/>
                <a:ext cx="256" cy="33"/>
                <a:chOff x="3593" y="3418"/>
                <a:chExt cx="131" cy="31"/>
              </a:xfrm>
            </p:grpSpPr>
            <p:sp>
              <p:nvSpPr>
                <p:cNvPr id="186" name="Line 460"/>
                <p:cNvSpPr>
                  <a:spLocks noChangeShapeType="1"/>
                </p:cNvSpPr>
                <p:nvPr/>
              </p:nvSpPr>
              <p:spPr bwMode="auto">
                <a:xfrm>
                  <a:off x="3594" y="3418"/>
                  <a:ext cx="130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87" name="Line 461"/>
                <p:cNvSpPr>
                  <a:spLocks noChangeShapeType="1"/>
                </p:cNvSpPr>
                <p:nvPr/>
              </p:nvSpPr>
              <p:spPr bwMode="auto">
                <a:xfrm>
                  <a:off x="3593" y="3428"/>
                  <a:ext cx="131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88" name="Line 462"/>
                <p:cNvSpPr>
                  <a:spLocks noChangeShapeType="1"/>
                </p:cNvSpPr>
                <p:nvPr/>
              </p:nvSpPr>
              <p:spPr bwMode="auto">
                <a:xfrm>
                  <a:off x="3594" y="3439"/>
                  <a:ext cx="130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  <p:sp>
              <p:nvSpPr>
                <p:cNvPr id="189" name="Line 463"/>
                <p:cNvSpPr>
                  <a:spLocks noChangeShapeType="1"/>
                </p:cNvSpPr>
                <p:nvPr/>
              </p:nvSpPr>
              <p:spPr bwMode="auto">
                <a:xfrm>
                  <a:off x="3593" y="3449"/>
                  <a:ext cx="131" cy="0"/>
                </a:xfrm>
                <a:prstGeom prst="line">
                  <a:avLst/>
                </a:prstGeom>
                <a:noFill/>
                <a:ln w="127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ja-JP" altLang="en-US"/>
                </a:p>
              </p:txBody>
            </p:sp>
          </p:grpSp>
        </p:grpSp>
        <p:sp>
          <p:nvSpPr>
            <p:cNvPr id="206" name="Line 465"/>
            <p:cNvSpPr>
              <a:spLocks noChangeShapeType="1"/>
            </p:cNvSpPr>
            <p:nvPr/>
          </p:nvSpPr>
          <p:spPr bwMode="auto">
            <a:xfrm>
              <a:off x="5610225" y="4656138"/>
              <a:ext cx="530225" cy="0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07" name="Rectangle 466"/>
            <p:cNvSpPr>
              <a:spLocks noChangeArrowheads="1"/>
            </p:cNvSpPr>
            <p:nvPr/>
          </p:nvSpPr>
          <p:spPr bwMode="auto">
            <a:xfrm>
              <a:off x="5507038" y="4268788"/>
              <a:ext cx="628650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10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Coding</a:t>
              </a:r>
            </a:p>
          </p:txBody>
        </p:sp>
        <p:grpSp>
          <p:nvGrpSpPr>
            <p:cNvPr id="208" name="Group 475"/>
            <p:cNvGrpSpPr>
              <a:grpSpLocks/>
            </p:cNvGrpSpPr>
            <p:nvPr/>
          </p:nvGrpSpPr>
          <p:grpSpPr bwMode="auto">
            <a:xfrm>
              <a:off x="6211888" y="4135438"/>
              <a:ext cx="896937" cy="1116012"/>
              <a:chOff x="3913" y="2783"/>
              <a:chExt cx="565" cy="703"/>
            </a:xfrm>
          </p:grpSpPr>
          <p:pic>
            <p:nvPicPr>
              <p:cNvPr id="209" name="Picture 471"/>
              <p:cNvPicPr preferRelativeResize="0"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3" y="2783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0" name="Picture 472"/>
              <p:cNvPicPr preferRelativeResize="0"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" y="2929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1" name="Picture 473"/>
              <p:cNvPicPr preferRelativeResize="0"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9" y="3086"/>
                <a:ext cx="379" cy="400"/>
              </a:xfrm>
              <a:prstGeom prst="rect">
                <a:avLst/>
              </a:prstGeom>
              <a:noFill/>
              <a:ln w="317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12" name="Picture 476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88" y="4375150"/>
              <a:ext cx="844550" cy="5683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13" name="Line 477"/>
            <p:cNvSpPr>
              <a:spLocks noChangeShapeType="1"/>
            </p:cNvSpPr>
            <p:nvPr/>
          </p:nvSpPr>
          <p:spPr bwMode="auto">
            <a:xfrm>
              <a:off x="7343775" y="4656138"/>
              <a:ext cx="530225" cy="0"/>
            </a:xfrm>
            <a:prstGeom prst="lin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4" name="Rectangle 478"/>
            <p:cNvSpPr>
              <a:spLocks noChangeArrowheads="1"/>
            </p:cNvSpPr>
            <p:nvPr/>
          </p:nvSpPr>
          <p:spPr bwMode="auto">
            <a:xfrm>
              <a:off x="7145338" y="4354513"/>
              <a:ext cx="835025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10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Implement</a:t>
              </a:r>
            </a:p>
          </p:txBody>
        </p:sp>
        <p:sp>
          <p:nvSpPr>
            <p:cNvPr id="215" name="Rectangle 479"/>
            <p:cNvSpPr>
              <a:spLocks noChangeArrowheads="1"/>
            </p:cNvSpPr>
            <p:nvPr/>
          </p:nvSpPr>
          <p:spPr bwMode="auto">
            <a:xfrm>
              <a:off x="8008938" y="3960813"/>
              <a:ext cx="1030287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>
                  <a:latin typeface="Arial" charset="0"/>
                  <a:cs typeface="ＭＳ Ｐゴシック" charset="0"/>
                </a:rPr>
                <a:t>Evaluate!</a:t>
              </a:r>
              <a:endParaRPr lang="ja-JP" altLang="en-US">
                <a:latin typeface="Arial" charset="0"/>
                <a:cs typeface="ＭＳ Ｐゴシック" charset="0"/>
              </a:endParaRPr>
            </a:p>
          </p:txBody>
        </p:sp>
        <p:sp>
          <p:nvSpPr>
            <p:cNvPr id="216" name="Rectangle 480"/>
            <p:cNvSpPr>
              <a:spLocks noChangeArrowheads="1"/>
            </p:cNvSpPr>
            <p:nvPr/>
          </p:nvSpPr>
          <p:spPr bwMode="auto">
            <a:xfrm>
              <a:off x="7985125" y="4987925"/>
              <a:ext cx="1254125" cy="42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20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Experimental engine system</a:t>
              </a:r>
              <a:endParaRPr lang="ja-JP" altLang="en-US" sz="1200">
                <a:solidFill>
                  <a:srgbClr val="003300"/>
                </a:solidFill>
                <a:latin typeface="Arial" charset="0"/>
                <a:cs typeface="ＭＳ Ｐゴシック" charset="0"/>
              </a:endParaRPr>
            </a:p>
          </p:txBody>
        </p:sp>
        <p:sp>
          <p:nvSpPr>
            <p:cNvPr id="217" name="Freeform 481"/>
            <p:cNvSpPr>
              <a:spLocks/>
            </p:cNvSpPr>
            <p:nvPr/>
          </p:nvSpPr>
          <p:spPr bwMode="auto">
            <a:xfrm>
              <a:off x="7763455" y="5383212"/>
              <a:ext cx="533400" cy="385763"/>
            </a:xfrm>
            <a:custGeom>
              <a:avLst/>
              <a:gdLst>
                <a:gd name="T0" fmla="*/ 240 w 240"/>
                <a:gd name="T1" fmla="*/ 0 h 336"/>
                <a:gd name="T2" fmla="*/ 240 w 240"/>
                <a:gd name="T3" fmla="*/ 336 h 336"/>
                <a:gd name="T4" fmla="*/ 0 w 240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336">
                  <a:moveTo>
                    <a:pt x="240" y="0"/>
                  </a:moveTo>
                  <a:lnTo>
                    <a:pt x="240" y="336"/>
                  </a:lnTo>
                  <a:lnTo>
                    <a:pt x="0" y="336"/>
                  </a:lnTo>
                </a:path>
              </a:pathLst>
            </a:custGeom>
            <a:noFill/>
            <a:ln w="762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8" name="Freeform 482"/>
            <p:cNvSpPr>
              <a:spLocks/>
            </p:cNvSpPr>
            <p:nvPr/>
          </p:nvSpPr>
          <p:spPr bwMode="auto">
            <a:xfrm rot="5400000">
              <a:off x="5387182" y="5169694"/>
              <a:ext cx="385762" cy="838200"/>
            </a:xfrm>
            <a:custGeom>
              <a:avLst/>
              <a:gdLst>
                <a:gd name="T0" fmla="*/ 240 w 240"/>
                <a:gd name="T1" fmla="*/ 0 h 336"/>
                <a:gd name="T2" fmla="*/ 240 w 240"/>
                <a:gd name="T3" fmla="*/ 336 h 336"/>
                <a:gd name="T4" fmla="*/ 0 w 240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336">
                  <a:moveTo>
                    <a:pt x="240" y="0"/>
                  </a:moveTo>
                  <a:lnTo>
                    <a:pt x="240" y="336"/>
                  </a:lnTo>
                  <a:lnTo>
                    <a:pt x="0" y="336"/>
                  </a:lnTo>
                </a:path>
              </a:pathLst>
            </a:custGeom>
            <a:noFill/>
            <a:ln w="762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9" name="Rectangle 484"/>
            <p:cNvSpPr>
              <a:spLocks noChangeArrowheads="1"/>
            </p:cNvSpPr>
            <p:nvPr/>
          </p:nvSpPr>
          <p:spPr bwMode="auto">
            <a:xfrm>
              <a:off x="6324600" y="5624513"/>
              <a:ext cx="1558925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400" dirty="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Next iteration</a:t>
              </a:r>
              <a:endParaRPr lang="ja-JP" altLang="en-US" sz="1400" dirty="0">
                <a:solidFill>
                  <a:srgbClr val="003300"/>
                </a:solidFill>
                <a:latin typeface="Arial" charset="0"/>
                <a:cs typeface="ＭＳ Ｐゴシック" charset="0"/>
              </a:endParaRPr>
            </a:p>
          </p:txBody>
        </p:sp>
        <p:sp>
          <p:nvSpPr>
            <p:cNvPr id="220" name="Rectangle 387"/>
            <p:cNvSpPr>
              <a:spLocks noChangeArrowheads="1"/>
            </p:cNvSpPr>
            <p:nvPr/>
          </p:nvSpPr>
          <p:spPr bwMode="auto">
            <a:xfrm>
              <a:off x="1412875" y="4129088"/>
              <a:ext cx="1295400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400" dirty="0">
                  <a:solidFill>
                    <a:srgbClr val="000090"/>
                  </a:solidFill>
                  <a:latin typeface="Arial" charset="0"/>
                  <a:cs typeface="ＭＳ Ｐゴシック" charset="0"/>
                </a:rPr>
                <a:t>Related components</a:t>
              </a:r>
              <a:endParaRPr lang="ja-JP" altLang="en-US" sz="1400" dirty="0">
                <a:solidFill>
                  <a:srgbClr val="000090"/>
                </a:solidFill>
                <a:latin typeface="Arial" charset="0"/>
                <a:cs typeface="ＭＳ Ｐゴシック" charset="0"/>
              </a:endParaRPr>
            </a:p>
          </p:txBody>
        </p:sp>
        <p:sp>
          <p:nvSpPr>
            <p:cNvPr id="221" name="Freeform 481"/>
            <p:cNvSpPr>
              <a:spLocks/>
            </p:cNvSpPr>
            <p:nvPr/>
          </p:nvSpPr>
          <p:spPr bwMode="auto">
            <a:xfrm>
              <a:off x="6923521" y="5395912"/>
              <a:ext cx="1817254" cy="776288"/>
            </a:xfrm>
            <a:custGeom>
              <a:avLst/>
              <a:gdLst>
                <a:gd name="T0" fmla="*/ 240 w 240"/>
                <a:gd name="T1" fmla="*/ 0 h 336"/>
                <a:gd name="T2" fmla="*/ 240 w 240"/>
                <a:gd name="T3" fmla="*/ 336 h 336"/>
                <a:gd name="T4" fmla="*/ 0 w 240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336">
                  <a:moveTo>
                    <a:pt x="240" y="0"/>
                  </a:moveTo>
                  <a:lnTo>
                    <a:pt x="240" y="336"/>
                  </a:lnTo>
                  <a:lnTo>
                    <a:pt x="0" y="336"/>
                  </a:lnTo>
                </a:path>
              </a:pathLst>
            </a:custGeom>
            <a:noFill/>
            <a:ln w="762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22" name="Rectangle 484"/>
            <p:cNvSpPr>
              <a:spLocks noChangeArrowheads="1"/>
            </p:cNvSpPr>
            <p:nvPr/>
          </p:nvSpPr>
          <p:spPr bwMode="auto">
            <a:xfrm>
              <a:off x="4625337" y="6026448"/>
              <a:ext cx="2461263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altLang="ja-JP" sz="1400" dirty="0" smtClean="0">
                  <a:solidFill>
                    <a:srgbClr val="003300"/>
                  </a:solidFill>
                  <a:latin typeface="Arial" charset="0"/>
                  <a:cs typeface="ＭＳ Ｐゴシック" charset="0"/>
                </a:rPr>
                <a:t>Standardize, if successful</a:t>
              </a:r>
              <a:endParaRPr lang="ja-JP" altLang="en-US" sz="1400" dirty="0">
                <a:solidFill>
                  <a:srgbClr val="003300"/>
                </a:solidFill>
                <a:latin typeface="Arial" charset="0"/>
                <a:cs typeface="ＭＳ Ｐゴシック" charset="0"/>
              </a:endParaRPr>
            </a:p>
          </p:txBody>
        </p:sp>
        <p:sp>
          <p:nvSpPr>
            <p:cNvPr id="223" name="Freeform 482"/>
            <p:cNvSpPr>
              <a:spLocks/>
            </p:cNvSpPr>
            <p:nvPr/>
          </p:nvSpPr>
          <p:spPr bwMode="auto">
            <a:xfrm rot="5400000">
              <a:off x="2404815" y="4109491"/>
              <a:ext cx="651668" cy="3473749"/>
            </a:xfrm>
            <a:custGeom>
              <a:avLst/>
              <a:gdLst>
                <a:gd name="T0" fmla="*/ 240 w 240"/>
                <a:gd name="T1" fmla="*/ 0 h 336"/>
                <a:gd name="T2" fmla="*/ 240 w 240"/>
                <a:gd name="T3" fmla="*/ 336 h 336"/>
                <a:gd name="T4" fmla="*/ 0 w 240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336">
                  <a:moveTo>
                    <a:pt x="240" y="0"/>
                  </a:moveTo>
                  <a:lnTo>
                    <a:pt x="240" y="336"/>
                  </a:lnTo>
                  <a:lnTo>
                    <a:pt x="0" y="336"/>
                  </a:lnTo>
                </a:path>
              </a:pathLst>
            </a:custGeom>
            <a:noFill/>
            <a:ln w="762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25" name="Slide Number Placeholder 2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19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 smtClean="0"/>
              <a:t>What is a Powertrain?</a:t>
            </a:r>
            <a:endParaRPr lang="en-US" dirty="0"/>
          </a:p>
        </p:txBody>
      </p:sp>
      <p:pic>
        <p:nvPicPr>
          <p:cNvPr id="2052" name="Picture 4" descr="Mir1411_23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84" y="4051494"/>
            <a:ext cx="4149590" cy="22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83284" y="6193410"/>
            <a:ext cx="4501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http://www.greencarcongress.com/2014/11/20141118-mirai.html</a:t>
            </a:r>
            <a:endParaRPr lang="en-US" sz="1200" dirty="0"/>
          </a:p>
        </p:txBody>
      </p:sp>
      <p:pic>
        <p:nvPicPr>
          <p:cNvPr id="2054" name="Picture 6" descr="http://twinkle_toes_engineering.home.comcast.net/%7Etwinkle_toes_engineering/hybrid_toyota_mech_op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t="7173" r="3328" b="4624"/>
          <a:stretch/>
        </p:blipFill>
        <p:spPr bwMode="auto">
          <a:xfrm>
            <a:off x="661182" y="4200377"/>
            <a:ext cx="2468880" cy="212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1182" y="6276201"/>
            <a:ext cx="165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Google Image search</a:t>
            </a:r>
            <a:endParaRPr lang="en-US" sz="1200" dirty="0"/>
          </a:p>
        </p:txBody>
      </p:sp>
      <p:pic>
        <p:nvPicPr>
          <p:cNvPr id="2058" name="Picture 10" descr="http://image.motortrend.com/f/roadtests/trucks/112_0701_toyota_tundra_plant/9514254/112_0701_04z%2Btoyota_tundra_plant%2Bpowertrain_assembl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68" b="31236"/>
          <a:stretch/>
        </p:blipFill>
        <p:spPr bwMode="auto">
          <a:xfrm>
            <a:off x="4683518" y="1676399"/>
            <a:ext cx="3627120" cy="19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61106" y="3628456"/>
            <a:ext cx="236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Motor Trend. Tundra powertrain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4566" y="1295400"/>
            <a:ext cx="4378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r>
              <a:rPr lang="en-US" dirty="0"/>
              <a:t>Main components in delivering power </a:t>
            </a:r>
          </a:p>
          <a:p>
            <a:r>
              <a:rPr lang="en-US" dirty="0"/>
              <a:t>Automotive context: engine and transmission </a:t>
            </a:r>
          </a:p>
          <a:p>
            <a:r>
              <a:rPr lang="en-US" dirty="0"/>
              <a:t>This talk: engine, fuel cell stack, engine + electric motor, etc.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/>
              <a:t>Model-based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142673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Wingdings 3" panose="05040102010807070707" pitchFamily="18" charset="2"/>
              <a:buChar char=""/>
            </a:pPr>
            <a:r>
              <a:rPr lang="en-US" sz="2800" dirty="0"/>
              <a:t>Plant Model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/>
              <a:t>Model behavior of physical </a:t>
            </a:r>
            <a:r>
              <a:rPr lang="en-US" sz="2000" dirty="0" smtClean="0"/>
              <a:t>components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Data-driven </a:t>
            </a:r>
            <a:r>
              <a:rPr lang="en-US" sz="2000" dirty="0"/>
              <a:t>or physics-based (first </a:t>
            </a:r>
            <a:r>
              <a:rPr lang="en-US" sz="2000" dirty="0" smtClean="0"/>
              <a:t>principles)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E.g</a:t>
            </a:r>
            <a:r>
              <a:rPr lang="en-US" sz="2000" dirty="0"/>
              <a:t>. mean-value engine model, turbocharger model, electronic throttle, </a:t>
            </a:r>
            <a:r>
              <a:rPr lang="en-US" sz="2000" dirty="0" smtClean="0"/>
              <a:t>etc.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Tools</a:t>
            </a:r>
            <a:r>
              <a:rPr lang="en-US" sz="2000" dirty="0"/>
              <a:t>: </a:t>
            </a:r>
            <a:r>
              <a:rPr lang="en-US" sz="2000" dirty="0" err="1"/>
              <a:t>SimScape</a:t>
            </a:r>
            <a:r>
              <a:rPr lang="en-US" sz="2000" dirty="0"/>
              <a:t>, </a:t>
            </a:r>
            <a:r>
              <a:rPr lang="en-US" sz="2000" dirty="0" err="1"/>
              <a:t>MapleSIM</a:t>
            </a:r>
            <a:r>
              <a:rPr lang="en-US" sz="2000" dirty="0"/>
              <a:t>, </a:t>
            </a:r>
            <a:r>
              <a:rPr lang="en-US" sz="2000" dirty="0" err="1"/>
              <a:t>AMESim</a:t>
            </a:r>
            <a:r>
              <a:rPr lang="en-US" sz="2000" dirty="0"/>
              <a:t>, </a:t>
            </a:r>
            <a:r>
              <a:rPr lang="en-US" sz="2000" dirty="0" err="1"/>
              <a:t>DyMola</a:t>
            </a:r>
            <a:r>
              <a:rPr lang="en-US" sz="2000" dirty="0"/>
              <a:t>, </a:t>
            </a:r>
            <a:r>
              <a:rPr lang="en-US" sz="2000" dirty="0" err="1"/>
              <a:t>Modelica</a:t>
            </a:r>
            <a:r>
              <a:rPr lang="en-US" sz="2000" dirty="0"/>
              <a:t>-based tools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Font typeface="Wingdings 3" panose="05040102010807070707" pitchFamily="18" charset="2"/>
              <a:buChar char=""/>
            </a:pPr>
            <a:r>
              <a:rPr lang="en-US" sz="2800" dirty="0"/>
              <a:t>Plant Modeling </a:t>
            </a:r>
            <a:r>
              <a:rPr lang="en-US" sz="2800" dirty="0" smtClean="0"/>
              <a:t>challenges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Tradeoff between complexity and fidelity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Need </a:t>
            </a:r>
            <a:r>
              <a:rPr lang="en-US" sz="2000" dirty="0"/>
              <a:t>to validate models against </a:t>
            </a:r>
            <a:r>
              <a:rPr lang="en-US" sz="2000" dirty="0" smtClean="0"/>
              <a:t>data</a:t>
            </a:r>
          </a:p>
          <a:p>
            <a:pPr marL="631825" lvl="1" indent="-282575"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/>
              <a:t>No </a:t>
            </a:r>
            <a:r>
              <a:rPr lang="en-US" sz="2000" dirty="0"/>
              <a:t>standard architecture, very domain-specific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20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/>
              <a:t>Model-based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Controller Model</a:t>
            </a:r>
          </a:p>
          <a:p>
            <a:pPr lvl="1"/>
            <a:r>
              <a:rPr lang="en-US" sz="2000" dirty="0" smtClean="0"/>
              <a:t>Block-diagram-based models</a:t>
            </a:r>
          </a:p>
          <a:p>
            <a:pPr lvl="1"/>
            <a:r>
              <a:rPr lang="en-US" sz="2000" dirty="0" smtClean="0"/>
              <a:t>Executable representation</a:t>
            </a:r>
          </a:p>
          <a:p>
            <a:pPr lvl="1"/>
            <a:r>
              <a:rPr lang="en-US" sz="2000" dirty="0" smtClean="0"/>
              <a:t>Hierarchical, Real-time software specifications</a:t>
            </a:r>
          </a:p>
          <a:p>
            <a:pPr lvl="1"/>
            <a:r>
              <a:rPr lang="en-US" sz="2000" dirty="0" smtClean="0"/>
              <a:t>Automatic Code Generation</a:t>
            </a:r>
          </a:p>
          <a:p>
            <a:pPr lvl="1"/>
            <a:r>
              <a:rPr lang="en-US" sz="2000" dirty="0" smtClean="0"/>
              <a:t>Tools: Simulink, NI </a:t>
            </a:r>
            <a:r>
              <a:rPr lang="en-US" sz="2000" dirty="0" err="1" smtClean="0"/>
              <a:t>LabView</a:t>
            </a:r>
            <a:r>
              <a:rPr lang="en-US" sz="2000" dirty="0" smtClean="0"/>
              <a:t>, </a:t>
            </a:r>
            <a:r>
              <a:rPr lang="en-US" sz="2000" dirty="0" err="1" smtClean="0"/>
              <a:t>Scilab</a:t>
            </a:r>
            <a:r>
              <a:rPr lang="en-US" sz="2000" dirty="0" smtClean="0"/>
              <a:t>/</a:t>
            </a:r>
            <a:r>
              <a:rPr lang="en-US" sz="2000" dirty="0" err="1" smtClean="0"/>
              <a:t>SciCos</a:t>
            </a:r>
            <a:r>
              <a:rPr lang="en-US" sz="2000" dirty="0" smtClean="0"/>
              <a:t>, Ptolemy</a:t>
            </a:r>
          </a:p>
          <a:p>
            <a:r>
              <a:rPr lang="en-US" sz="2800" dirty="0" smtClean="0"/>
              <a:t>Challenges</a:t>
            </a:r>
          </a:p>
          <a:p>
            <a:pPr lvl="1"/>
            <a:r>
              <a:rPr lang="en-US" sz="2000" dirty="0" smtClean="0"/>
              <a:t>Granularity?</a:t>
            </a:r>
          </a:p>
          <a:p>
            <a:pPr lvl="2"/>
            <a:r>
              <a:rPr lang="en-US" sz="1800" dirty="0" smtClean="0"/>
              <a:t>Scheduler + entire ECU, Application-level, Feature-level?</a:t>
            </a:r>
          </a:p>
          <a:p>
            <a:pPr lvl="1"/>
            <a:r>
              <a:rPr lang="en-US" sz="2000" dirty="0" smtClean="0"/>
              <a:t>How close to hardware? </a:t>
            </a:r>
          </a:p>
          <a:p>
            <a:pPr lvl="2"/>
            <a:r>
              <a:rPr lang="en-US" sz="1800" dirty="0" smtClean="0"/>
              <a:t>Interrupts, Shared Memory?</a:t>
            </a:r>
          </a:p>
          <a:p>
            <a:pPr lvl="1"/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21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3132"/>
            <a:ext cx="9144000" cy="5450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MBD V&amp;V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1107026" y="2321541"/>
            <a:ext cx="2539921" cy="2871726"/>
          </a:xfrm>
          <a:prstGeom prst="cube">
            <a:avLst>
              <a:gd name="adj" fmla="val 4994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1145221" y="2959100"/>
            <a:ext cx="2514117" cy="2234167"/>
          </a:xfrm>
          <a:prstGeom prst="cube">
            <a:avLst>
              <a:gd name="adj" fmla="val 56989"/>
            </a:avLst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26948" y="3611903"/>
            <a:ext cx="1266190" cy="1602740"/>
          </a:xfrm>
          <a:custGeom>
            <a:avLst/>
            <a:gdLst>
              <a:gd name="connsiteX0" fmla="*/ 0 w 1708150"/>
              <a:gd name="connsiteY0" fmla="*/ 622300 h 1587500"/>
              <a:gd name="connsiteX1" fmla="*/ 0 w 1708150"/>
              <a:gd name="connsiteY1" fmla="*/ 1587500 h 1587500"/>
              <a:gd name="connsiteX2" fmla="*/ 1149350 w 1708150"/>
              <a:gd name="connsiteY2" fmla="*/ 1587500 h 1587500"/>
              <a:gd name="connsiteX3" fmla="*/ 1549400 w 1708150"/>
              <a:gd name="connsiteY3" fmla="*/ 1187450 h 1587500"/>
              <a:gd name="connsiteX4" fmla="*/ 1708150 w 1708150"/>
              <a:gd name="connsiteY4" fmla="*/ 1028700 h 1587500"/>
              <a:gd name="connsiteX5" fmla="*/ 615950 w 1708150"/>
              <a:gd name="connsiteY5" fmla="*/ 1028700 h 1587500"/>
              <a:gd name="connsiteX6" fmla="*/ 615950 w 1708150"/>
              <a:gd name="connsiteY6" fmla="*/ 0 h 1587500"/>
              <a:gd name="connsiteX7" fmla="*/ 0 w 1708150"/>
              <a:gd name="connsiteY7" fmla="*/ 622300 h 1587500"/>
              <a:gd name="connsiteX0" fmla="*/ 0 w 1708150"/>
              <a:gd name="connsiteY0" fmla="*/ 622300 h 1587500"/>
              <a:gd name="connsiteX1" fmla="*/ 0 w 1708150"/>
              <a:gd name="connsiteY1" fmla="*/ 1587500 h 1587500"/>
              <a:gd name="connsiteX2" fmla="*/ 1149350 w 1708150"/>
              <a:gd name="connsiteY2" fmla="*/ 1587500 h 1587500"/>
              <a:gd name="connsiteX3" fmla="*/ 1708150 w 1708150"/>
              <a:gd name="connsiteY3" fmla="*/ 1028700 h 1587500"/>
              <a:gd name="connsiteX4" fmla="*/ 615950 w 1708150"/>
              <a:gd name="connsiteY4" fmla="*/ 1028700 h 1587500"/>
              <a:gd name="connsiteX5" fmla="*/ 615950 w 1708150"/>
              <a:gd name="connsiteY5" fmla="*/ 0 h 1587500"/>
              <a:gd name="connsiteX6" fmla="*/ 0 w 1708150"/>
              <a:gd name="connsiteY6" fmla="*/ 622300 h 1587500"/>
              <a:gd name="connsiteX0" fmla="*/ 0 w 1708150"/>
              <a:gd name="connsiteY0" fmla="*/ 622300 h 1602740"/>
              <a:gd name="connsiteX1" fmla="*/ 0 w 1708150"/>
              <a:gd name="connsiteY1" fmla="*/ 1587500 h 1602740"/>
              <a:gd name="connsiteX2" fmla="*/ 760730 w 1708150"/>
              <a:gd name="connsiteY2" fmla="*/ 1602740 h 1602740"/>
              <a:gd name="connsiteX3" fmla="*/ 1708150 w 1708150"/>
              <a:gd name="connsiteY3" fmla="*/ 1028700 h 1602740"/>
              <a:gd name="connsiteX4" fmla="*/ 615950 w 1708150"/>
              <a:gd name="connsiteY4" fmla="*/ 1028700 h 1602740"/>
              <a:gd name="connsiteX5" fmla="*/ 615950 w 1708150"/>
              <a:gd name="connsiteY5" fmla="*/ 0 h 1602740"/>
              <a:gd name="connsiteX6" fmla="*/ 0 w 1708150"/>
              <a:gd name="connsiteY6" fmla="*/ 622300 h 1602740"/>
              <a:gd name="connsiteX0" fmla="*/ 0 w 1266190"/>
              <a:gd name="connsiteY0" fmla="*/ 622300 h 1602740"/>
              <a:gd name="connsiteX1" fmla="*/ 0 w 1266190"/>
              <a:gd name="connsiteY1" fmla="*/ 1587500 h 1602740"/>
              <a:gd name="connsiteX2" fmla="*/ 760730 w 1266190"/>
              <a:gd name="connsiteY2" fmla="*/ 1602740 h 1602740"/>
              <a:gd name="connsiteX3" fmla="*/ 1266190 w 1266190"/>
              <a:gd name="connsiteY3" fmla="*/ 1043940 h 1602740"/>
              <a:gd name="connsiteX4" fmla="*/ 615950 w 1266190"/>
              <a:gd name="connsiteY4" fmla="*/ 1028700 h 1602740"/>
              <a:gd name="connsiteX5" fmla="*/ 615950 w 1266190"/>
              <a:gd name="connsiteY5" fmla="*/ 0 h 1602740"/>
              <a:gd name="connsiteX6" fmla="*/ 0 w 1266190"/>
              <a:gd name="connsiteY6" fmla="*/ 622300 h 160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6190" h="1602740">
                <a:moveTo>
                  <a:pt x="0" y="622300"/>
                </a:moveTo>
                <a:lnTo>
                  <a:pt x="0" y="1587500"/>
                </a:lnTo>
                <a:lnTo>
                  <a:pt x="760730" y="1602740"/>
                </a:lnTo>
                <a:lnTo>
                  <a:pt x="1266190" y="1043940"/>
                </a:lnTo>
                <a:lnTo>
                  <a:pt x="615950" y="1028700"/>
                </a:lnTo>
                <a:lnTo>
                  <a:pt x="615950" y="0"/>
                </a:lnTo>
                <a:lnTo>
                  <a:pt x="0" y="622300"/>
                </a:lnTo>
                <a:close/>
              </a:path>
            </a:pathLst>
          </a:custGeom>
          <a:solidFill>
            <a:srgbClr val="002060">
              <a:alpha val="4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6705600" y="3962400"/>
            <a:ext cx="2233967" cy="1295400"/>
            <a:chOff x="6694618" y="4311370"/>
            <a:chExt cx="2233967" cy="1295400"/>
          </a:xfrm>
        </p:grpSpPr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7044492" y="4932638"/>
              <a:ext cx="51007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</a:rPr>
                <a:t>10s</a:t>
              </a:r>
              <a:endParaRPr lang="en-US" altLang="ja-JP" sz="18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7393456" y="4621488"/>
              <a:ext cx="4892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</a:rPr>
                <a:t>1m</a:t>
              </a:r>
              <a:endParaRPr lang="en-US" altLang="ja-JP" sz="18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7685842" y="4311370"/>
              <a:ext cx="5068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</a:rPr>
                <a:t>1hr</a:t>
              </a:r>
              <a:endParaRPr lang="en-US" altLang="ja-JP" sz="18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6758426" y="5237438"/>
              <a:ext cx="393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defTabSz="914400"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</a:rPr>
                <a:t>1s</a:t>
              </a:r>
              <a:endParaRPr lang="en-US" altLang="ja-JP" sz="18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6694618" y="5238867"/>
              <a:ext cx="36195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6987342" y="4932638"/>
              <a:ext cx="36195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7328312" y="4627838"/>
              <a:ext cx="361950" cy="0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32818" y="4945809"/>
              <a:ext cx="1395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Tested</a:t>
              </a:r>
            </a:p>
            <a:p>
              <a:r>
                <a:rPr lang="en-US" b="1" dirty="0" smtClean="0"/>
                <a:t>time horizon</a:t>
              </a:r>
              <a:endParaRPr lang="en-US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-48866" y="1752600"/>
            <a:ext cx="1572866" cy="3261899"/>
            <a:chOff x="76200" y="2243271"/>
            <a:chExt cx="1572866" cy="3261899"/>
          </a:xfrm>
        </p:grpSpPr>
        <p:sp>
          <p:nvSpPr>
            <p:cNvPr id="39" name="TextBox 38"/>
            <p:cNvSpPr txBox="1"/>
            <p:nvPr/>
          </p:nvSpPr>
          <p:spPr>
            <a:xfrm>
              <a:off x="246976" y="3332438"/>
              <a:ext cx="851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System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265" y="3829995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Domain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808" y="4499254"/>
              <a:ext cx="902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2471" y="5135838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Module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200" y="2243271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Software scale</a:t>
              </a:r>
              <a:endParaRPr lang="en-US" b="1" dirty="0"/>
            </a:p>
          </p:txBody>
        </p:sp>
      </p:grp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174128" y="5213889"/>
            <a:ext cx="5380120" cy="0"/>
          </a:xfrm>
          <a:prstGeom prst="line">
            <a:avLst/>
          </a:prstGeom>
          <a:noFill/>
          <a:ln w="38100" cap="rnd">
            <a:solidFill>
              <a:srgbClr val="5F5F5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 flipV="1">
            <a:off x="6553200" y="3868190"/>
            <a:ext cx="1323409" cy="1313410"/>
          </a:xfrm>
          <a:prstGeom prst="line">
            <a:avLst/>
          </a:prstGeom>
          <a:noFill/>
          <a:ln w="38100" cap="rnd">
            <a:solidFill>
              <a:srgbClr val="5F5F5F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438400" y="2345925"/>
            <a:ext cx="595035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SiL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56510" y="3746859"/>
            <a:ext cx="65915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MiL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04073" y="5562600"/>
            <a:ext cx="16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Hardware scale</a:t>
            </a:r>
            <a:endParaRPr lang="en-US" b="1" dirty="0"/>
          </a:p>
        </p:txBody>
      </p:sp>
      <p:grpSp>
        <p:nvGrpSpPr>
          <p:cNvPr id="86" name="Group 85"/>
          <p:cNvGrpSpPr/>
          <p:nvPr/>
        </p:nvGrpSpPr>
        <p:grpSpPr>
          <a:xfrm>
            <a:off x="1032510" y="2286344"/>
            <a:ext cx="5062713" cy="3276256"/>
            <a:chOff x="1107665" y="2635314"/>
            <a:chExt cx="5062713" cy="3276256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1202103" y="2635314"/>
              <a:ext cx="0" cy="2906923"/>
            </a:xfrm>
            <a:prstGeom prst="line">
              <a:avLst/>
            </a:prstGeom>
            <a:noFill/>
            <a:ln w="38100" cap="rnd">
              <a:solidFill>
                <a:srgbClr val="5F5F5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631665" y="5542238"/>
              <a:ext cx="5659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  <a:ea typeface="+mj-ea"/>
                </a:rPr>
                <a:t>ECU</a:t>
              </a:r>
              <a:endParaRPr lang="ja-JP" altLang="en-US" sz="1800" b="0" dirty="0">
                <a:solidFill>
                  <a:schemeClr val="tx1"/>
                </a:solidFill>
                <a:latin typeface="+mn-lt"/>
                <a:ea typeface="+mj-ea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298665" y="5542238"/>
              <a:ext cx="87171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  <a:ea typeface="+mj-ea"/>
                </a:rPr>
                <a:t>Vehicle</a:t>
              </a:r>
              <a:endParaRPr lang="ja-JP" altLang="en-US" sz="1800" b="0" dirty="0">
                <a:solidFill>
                  <a:schemeClr val="tx1"/>
                </a:solidFill>
                <a:latin typeface="+mn-lt"/>
                <a:ea typeface="+mj-ea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1107665" y="5542238"/>
              <a:ext cx="99751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ja-JP" sz="1800" b="0" dirty="0">
                  <a:solidFill>
                    <a:schemeClr val="tx1"/>
                  </a:solidFill>
                  <a:latin typeface="+mn-lt"/>
                  <a:ea typeface="+mj-ea"/>
                </a:rPr>
                <a:t>P</a:t>
              </a:r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  <a:ea typeface="+mj-ea"/>
                </a:rPr>
                <a:t>rogram</a:t>
              </a:r>
              <a:endParaRPr lang="ja-JP" altLang="en-US" sz="1800" b="0" dirty="0">
                <a:solidFill>
                  <a:schemeClr val="tx1"/>
                </a:solidFill>
                <a:latin typeface="+mn-lt"/>
                <a:ea typeface="+mj-ea"/>
              </a:endParaRPr>
            </a:p>
          </p:txBody>
        </p:sp>
        <p:sp>
          <p:nvSpPr>
            <p:cNvPr id="62" name="Text Box 14"/>
            <p:cNvSpPr txBox="1">
              <a:spLocks noChangeArrowheads="1"/>
            </p:cNvSpPr>
            <p:nvPr/>
          </p:nvSpPr>
          <p:spPr bwMode="auto">
            <a:xfrm>
              <a:off x="3634283" y="5542238"/>
              <a:ext cx="15561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800" b="1" kern="1200">
                  <a:solidFill>
                    <a:srgbClr val="5F5F5F"/>
                  </a:solidFill>
                  <a:latin typeface="HGS創英角ｺﾞｼｯｸUB" pitchFamily="50" charset="-128"/>
                  <a:ea typeface="ＭＳ Ｐゴシック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ja-JP" sz="1800" b="0" dirty="0" smtClean="0">
                  <a:solidFill>
                    <a:schemeClr val="tx1"/>
                  </a:solidFill>
                  <a:latin typeface="+mn-lt"/>
                  <a:ea typeface="+mj-ea"/>
                </a:rPr>
                <a:t>Hardware Unit</a:t>
              </a:r>
              <a:endParaRPr lang="ja-JP" altLang="en-US" sz="1800" b="0" dirty="0">
                <a:solidFill>
                  <a:schemeClr val="tx1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174128" y="4775211"/>
            <a:ext cx="11550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Unit test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1126948" y="2038433"/>
            <a:ext cx="3912412" cy="3166577"/>
          </a:xfrm>
          <a:prstGeom prst="cube">
            <a:avLst>
              <a:gd name="adj" fmla="val 41386"/>
            </a:avLst>
          </a:prstGeom>
          <a:solidFill>
            <a:schemeClr val="accent5">
              <a:lumMod val="60000"/>
              <a:lumOff val="40000"/>
              <a:alpha val="19000"/>
            </a:schemeClr>
          </a:solidFill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28370" y="2115092"/>
            <a:ext cx="5838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HiL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1143001" y="2057400"/>
            <a:ext cx="5105400" cy="3175781"/>
          </a:xfrm>
          <a:prstGeom prst="cube">
            <a:avLst>
              <a:gd name="adj" fmla="val 40464"/>
            </a:avLst>
          </a:prstGeom>
          <a:solidFill>
            <a:srgbClr val="F79646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622308" y="4656625"/>
            <a:ext cx="1196546" cy="461665"/>
          </a:xfrm>
          <a:prstGeom prst="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9pPr>
          </a:lstStyle>
          <a:p>
            <a:pPr algn="ctr" eaLnBrk="1" hangingPunct="1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+mj-ea"/>
              </a:rPr>
              <a:t>Test cell</a:t>
            </a:r>
            <a:endParaRPr lang="ja-JP" altLang="en-US" sz="2400" dirty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4" name="Cube 3"/>
          <p:cNvSpPr/>
          <p:nvPr/>
        </p:nvSpPr>
        <p:spPr>
          <a:xfrm>
            <a:off x="1186274" y="1475797"/>
            <a:ext cx="6545743" cy="3718721"/>
          </a:xfrm>
          <a:prstGeom prst="cube">
            <a:avLst>
              <a:gd name="adj" fmla="val 34976"/>
            </a:avLst>
          </a:prstGeom>
          <a:solidFill>
            <a:srgbClr val="FFFF00">
              <a:alpha val="10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5745719" y="1521767"/>
            <a:ext cx="110665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800" b="1" kern="1200">
                <a:solidFill>
                  <a:srgbClr val="5F5F5F"/>
                </a:solidFill>
                <a:latin typeface="HGS創英角ｺﾞｼｯｸUB" pitchFamily="50" charset="-128"/>
                <a:ea typeface="ＭＳ Ｐゴシック" charset="-128"/>
                <a:cs typeface="+mn-cs"/>
              </a:defRPr>
            </a:lvl9pPr>
          </a:lstStyle>
          <a:p>
            <a:pPr eaLnBrk="1" hangingPunct="1"/>
            <a:r>
              <a:rPr lang="en-US" altLang="ja-JP" sz="2400" dirty="0">
                <a:solidFill>
                  <a:srgbClr val="002060"/>
                </a:solidFill>
                <a:latin typeface="+mn-lt"/>
                <a:ea typeface="+mj-ea"/>
              </a:rPr>
              <a:t>V</a:t>
            </a:r>
            <a:r>
              <a:rPr lang="en-US" altLang="ja-JP" sz="2400" dirty="0" smtClean="0">
                <a:solidFill>
                  <a:srgbClr val="002060"/>
                </a:solidFill>
                <a:latin typeface="+mn-lt"/>
                <a:ea typeface="+mj-ea"/>
              </a:rPr>
              <a:t>ehicle</a:t>
            </a:r>
            <a:endParaRPr lang="ja-JP" altLang="en-US" sz="2400" dirty="0">
              <a:solidFill>
                <a:srgbClr val="002060"/>
              </a:solidFill>
              <a:latin typeface="+mn-lt"/>
              <a:ea typeface="+mj-ea"/>
            </a:endParaRPr>
          </a:p>
        </p:txBody>
      </p:sp>
      <p:sp>
        <p:nvSpPr>
          <p:cNvPr id="96" name="Cube 95"/>
          <p:cNvSpPr/>
          <p:nvPr/>
        </p:nvSpPr>
        <p:spPr>
          <a:xfrm>
            <a:off x="1125549" y="2435686"/>
            <a:ext cx="2553459" cy="2801157"/>
          </a:xfrm>
          <a:prstGeom prst="cube">
            <a:avLst>
              <a:gd name="adj" fmla="val 50464"/>
            </a:avLst>
          </a:prstGeom>
          <a:solidFill>
            <a:srgbClr val="C00000">
              <a:alpha val="40000"/>
            </a:srgbClr>
          </a:solidFill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07754" y="1015425"/>
            <a:ext cx="8271752" cy="584775"/>
          </a:xfrm>
          <a:prstGeom prst="rect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Hybrid Systems Research applicable &amp; Our Focus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8" grpId="0" animBg="1"/>
      <p:bldP spid="52" grpId="0" animBg="1"/>
      <p:bldP spid="54" grpId="0" animBg="1"/>
      <p:bldP spid="61" grpId="0"/>
      <p:bldP spid="55" grpId="0" animBg="1"/>
      <p:bldP spid="6" grpId="0" animBg="1"/>
      <p:bldP spid="53" grpId="0" animBg="1"/>
      <p:bldP spid="5" grpId="0" animBg="1"/>
      <p:bldP spid="16" grpId="0" animBg="1"/>
      <p:bldP spid="4" grpId="0" animBg="1"/>
      <p:bldP spid="21" grpId="0" animBg="1"/>
      <p:bldP spid="96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296"/>
            <a:ext cx="9144000" cy="712304"/>
          </a:xfrm>
        </p:spPr>
        <p:txBody>
          <a:bodyPr/>
          <a:lstStyle/>
          <a:p>
            <a:r>
              <a:rPr lang="en-US" dirty="0" smtClean="0"/>
              <a:t>V&amp;V in the industry: both tools and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3933384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Mostly focused on “verifying” the controller </a:t>
            </a:r>
          </a:p>
          <a:p>
            <a:pPr marL="457200" lvl="1"/>
            <a:r>
              <a:rPr lang="en-US" sz="1800" dirty="0"/>
              <a:t>By that, I mean “verifying” the generated C code</a:t>
            </a:r>
          </a:p>
          <a:p>
            <a:pPr marL="457200" lvl="1"/>
            <a:r>
              <a:rPr lang="en-US" sz="1800" dirty="0"/>
              <a:t>By that, I mean testing the generated C code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Code coverage metrics, test-case generation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Some formal methods being marketed by tool vendors</a:t>
            </a:r>
          </a:p>
          <a:p>
            <a:pPr marL="457200" lvl="1"/>
            <a:r>
              <a:rPr lang="en-US" sz="1800" dirty="0"/>
              <a:t>Static analysis: Dead code detection, Divide by zero</a:t>
            </a:r>
          </a:p>
          <a:p>
            <a:pPr marL="457200" lvl="1"/>
            <a:r>
              <a:rPr lang="en-US" sz="1800" dirty="0"/>
              <a:t>Property Proving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But, what about the closed-loop system</a:t>
            </a:r>
            <a:r>
              <a:rPr lang="en-US" sz="2400" dirty="0" smtClean="0"/>
              <a:t>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What about 20+ years of HSCC, ACC, CDC, CAV, EMSOFT,… papers?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四角形吹き出し 18"/>
          <p:cNvSpPr/>
          <p:nvPr/>
        </p:nvSpPr>
        <p:spPr>
          <a:xfrm>
            <a:off x="3733800" y="1389459"/>
            <a:ext cx="5181600" cy="2813843"/>
          </a:xfrm>
          <a:prstGeom prst="wedgeRectCallout">
            <a:avLst>
              <a:gd name="adj1" fmla="val -61980"/>
              <a:gd name="adj2" fmla="val 951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Past experience in Toyota: </a:t>
            </a:r>
            <a:r>
              <a:rPr lang="en-US" dirty="0" smtClean="0">
                <a:latin typeface="Cambria" panose="02040503050406030204" pitchFamily="18" charset="0"/>
              </a:rPr>
              <a:t>I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台形 59"/>
          <p:cNvSpPr/>
          <p:nvPr/>
        </p:nvSpPr>
        <p:spPr>
          <a:xfrm>
            <a:off x="712477" y="1219200"/>
            <a:ext cx="2805423" cy="934442"/>
          </a:xfrm>
          <a:prstGeom prst="trapezoid">
            <a:avLst>
              <a:gd name="adj" fmla="val 61238"/>
            </a:avLst>
          </a:prstGeom>
          <a:solidFill>
            <a:srgbClr val="FF99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>
            <a:grpSpLocks/>
          </p:cNvGrpSpPr>
          <p:nvPr/>
        </p:nvGrpSpPr>
        <p:grpSpPr bwMode="auto">
          <a:xfrm>
            <a:off x="990600" y="3789363"/>
            <a:ext cx="2427288" cy="833437"/>
            <a:chOff x="1145234" y="4364986"/>
            <a:chExt cx="1711474" cy="587733"/>
          </a:xfrm>
        </p:grpSpPr>
        <p:pic>
          <p:nvPicPr>
            <p:cNvPr id="6" name="Picture 8" descr="H:\tkaga\share\tmp\図3_tra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09"/>
            <a:stretch>
              <a:fillRect/>
            </a:stretch>
          </p:blipFill>
          <p:spPr bwMode="auto">
            <a:xfrm>
              <a:off x="1198682" y="4364986"/>
              <a:ext cx="1654512" cy="53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円/楕円 46"/>
            <p:cNvSpPr>
              <a:spLocks noChangeArrowheads="1"/>
            </p:cNvSpPr>
            <p:nvPr/>
          </p:nvSpPr>
          <p:spPr bwMode="auto">
            <a:xfrm>
              <a:off x="2790040" y="4858651"/>
              <a:ext cx="66668" cy="66668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8" name="円/楕円 47"/>
            <p:cNvSpPr>
              <a:spLocks noChangeArrowheads="1"/>
            </p:cNvSpPr>
            <p:nvPr/>
          </p:nvSpPr>
          <p:spPr bwMode="auto">
            <a:xfrm>
              <a:off x="2543799" y="4373446"/>
              <a:ext cx="66668" cy="66668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9" name="円/楕円 48"/>
            <p:cNvSpPr>
              <a:spLocks noChangeArrowheads="1"/>
            </p:cNvSpPr>
            <p:nvPr/>
          </p:nvSpPr>
          <p:spPr bwMode="auto">
            <a:xfrm>
              <a:off x="1421501" y="4389590"/>
              <a:ext cx="66668" cy="66668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10" name="円/楕円 49"/>
            <p:cNvSpPr>
              <a:spLocks noChangeArrowheads="1"/>
            </p:cNvSpPr>
            <p:nvPr/>
          </p:nvSpPr>
          <p:spPr bwMode="auto">
            <a:xfrm>
              <a:off x="1145234" y="4886051"/>
              <a:ext cx="66668" cy="66668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</p:grpSp>
      <p:cxnSp>
        <p:nvCxnSpPr>
          <p:cNvPr id="11" name="直線コネクタ 55"/>
          <p:cNvCxnSpPr>
            <a:stCxn id="23" idx="5"/>
            <a:endCxn id="7" idx="1"/>
          </p:cNvCxnSpPr>
          <p:nvPr/>
        </p:nvCxnSpPr>
        <p:spPr bwMode="auto">
          <a:xfrm>
            <a:off x="2355850" y="3538538"/>
            <a:ext cx="982663" cy="96520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コネクタ 56"/>
          <p:cNvCxnSpPr>
            <a:stCxn id="23" idx="7"/>
            <a:endCxn id="8" idx="1"/>
          </p:cNvCxnSpPr>
          <p:nvPr/>
        </p:nvCxnSpPr>
        <p:spPr bwMode="auto">
          <a:xfrm>
            <a:off x="2355850" y="3378200"/>
            <a:ext cx="633413" cy="43656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コネクタ 57"/>
          <p:cNvCxnSpPr>
            <a:stCxn id="23" idx="3"/>
            <a:endCxn id="10" idx="7"/>
          </p:cNvCxnSpPr>
          <p:nvPr/>
        </p:nvCxnSpPr>
        <p:spPr bwMode="auto">
          <a:xfrm flipH="1">
            <a:off x="1071563" y="3538538"/>
            <a:ext cx="1123950" cy="100330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コネクタ 58"/>
          <p:cNvCxnSpPr>
            <a:stCxn id="23" idx="1"/>
            <a:endCxn id="9" idx="7"/>
          </p:cNvCxnSpPr>
          <p:nvPr/>
        </p:nvCxnSpPr>
        <p:spPr bwMode="auto">
          <a:xfrm flipH="1">
            <a:off x="1463675" y="3378200"/>
            <a:ext cx="731838" cy="46037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グループ化 15"/>
          <p:cNvGrpSpPr>
            <a:grpSpLocks/>
          </p:cNvGrpSpPr>
          <p:nvPr/>
        </p:nvGrpSpPr>
        <p:grpSpPr bwMode="auto">
          <a:xfrm>
            <a:off x="990600" y="2989263"/>
            <a:ext cx="2435225" cy="795337"/>
            <a:chOff x="1132296" y="3660989"/>
            <a:chExt cx="1716485" cy="560465"/>
          </a:xfrm>
        </p:grpSpPr>
        <p:grpSp>
          <p:nvGrpSpPr>
            <p:cNvPr id="16" name="グループ化 37"/>
            <p:cNvGrpSpPr>
              <a:grpSpLocks/>
            </p:cNvGrpSpPr>
            <p:nvPr/>
          </p:nvGrpSpPr>
          <p:grpSpPr bwMode="auto">
            <a:xfrm>
              <a:off x="1178554" y="3660989"/>
              <a:ext cx="1668630" cy="511276"/>
              <a:chOff x="1178547" y="3660972"/>
              <a:chExt cx="1668619" cy="511274"/>
            </a:xfrm>
          </p:grpSpPr>
          <p:pic>
            <p:nvPicPr>
              <p:cNvPr id="21" name="Picture 10" descr="H:\tkaga\share\tmp\図4_trans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073"/>
              <a:stretch>
                <a:fillRect/>
              </a:stretch>
            </p:blipFill>
            <p:spPr bwMode="auto">
              <a:xfrm>
                <a:off x="1178547" y="3660972"/>
                <a:ext cx="1668619" cy="511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台形 66"/>
              <p:cNvSpPr/>
              <p:nvPr/>
            </p:nvSpPr>
            <p:spPr>
              <a:xfrm>
                <a:off x="1983812" y="3948475"/>
                <a:ext cx="108538" cy="73833"/>
              </a:xfrm>
              <a:prstGeom prst="trapezoid">
                <a:avLst>
                  <a:gd name="adj" fmla="val 29394"/>
                </a:avLst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 sz="1400"/>
              </a:p>
            </p:txBody>
          </p:sp>
          <p:sp>
            <p:nvSpPr>
              <p:cNvPr id="23" name="円/楕円 44"/>
              <p:cNvSpPr>
                <a:spLocks noChangeArrowheads="1"/>
              </p:cNvSpPr>
              <p:nvPr/>
            </p:nvSpPr>
            <p:spPr bwMode="auto">
              <a:xfrm>
                <a:off x="1958747" y="3911547"/>
                <a:ext cx="159509" cy="159509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</p:grpSp>
        <p:sp>
          <p:nvSpPr>
            <p:cNvPr id="17" name="円/楕円 38"/>
            <p:cNvSpPr>
              <a:spLocks noChangeArrowheads="1"/>
            </p:cNvSpPr>
            <p:nvPr/>
          </p:nvSpPr>
          <p:spPr bwMode="auto">
            <a:xfrm>
              <a:off x="2787908" y="4139779"/>
              <a:ext cx="60873" cy="6087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18" name="円/楕円 39"/>
            <p:cNvSpPr>
              <a:spLocks noChangeArrowheads="1"/>
            </p:cNvSpPr>
            <p:nvPr/>
          </p:nvSpPr>
          <p:spPr bwMode="auto">
            <a:xfrm>
              <a:off x="2555708" y="3673074"/>
              <a:ext cx="60873" cy="6087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19" name="円/楕円 40"/>
            <p:cNvSpPr>
              <a:spLocks noChangeArrowheads="1"/>
            </p:cNvSpPr>
            <p:nvPr/>
          </p:nvSpPr>
          <p:spPr bwMode="auto">
            <a:xfrm>
              <a:off x="1428642" y="3668313"/>
              <a:ext cx="60873" cy="6087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20" name="円/楕円 41"/>
            <p:cNvSpPr>
              <a:spLocks noChangeArrowheads="1"/>
            </p:cNvSpPr>
            <p:nvPr/>
          </p:nvSpPr>
          <p:spPr bwMode="auto">
            <a:xfrm>
              <a:off x="1132296" y="4160581"/>
              <a:ext cx="60873" cy="6087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</p:grpSp>
      <p:cxnSp>
        <p:nvCxnSpPr>
          <p:cNvPr id="24" name="直線コネクタ 68"/>
          <p:cNvCxnSpPr>
            <a:stCxn id="30" idx="3"/>
            <a:endCxn id="20" idx="7"/>
          </p:cNvCxnSpPr>
          <p:nvPr/>
        </p:nvCxnSpPr>
        <p:spPr bwMode="auto">
          <a:xfrm flipH="1">
            <a:off x="1063625" y="2633663"/>
            <a:ext cx="889000" cy="107791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69"/>
          <p:cNvCxnSpPr>
            <a:stCxn id="30" idx="1"/>
            <a:endCxn id="19" idx="7"/>
          </p:cNvCxnSpPr>
          <p:nvPr/>
        </p:nvCxnSpPr>
        <p:spPr bwMode="auto">
          <a:xfrm flipH="1">
            <a:off x="1484313" y="2579688"/>
            <a:ext cx="468312" cy="43338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コネクタ 70"/>
          <p:cNvCxnSpPr>
            <a:stCxn id="30" idx="5"/>
            <a:endCxn id="17" idx="1"/>
          </p:cNvCxnSpPr>
          <p:nvPr/>
        </p:nvCxnSpPr>
        <p:spPr bwMode="auto">
          <a:xfrm>
            <a:off x="2090738" y="2633663"/>
            <a:ext cx="1260475" cy="10477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コネクタ 71"/>
          <p:cNvCxnSpPr>
            <a:stCxn id="30" idx="6"/>
            <a:endCxn id="18" idx="1"/>
          </p:cNvCxnSpPr>
          <p:nvPr/>
        </p:nvCxnSpPr>
        <p:spPr bwMode="auto">
          <a:xfrm>
            <a:off x="2119313" y="2606675"/>
            <a:ext cx="903287" cy="4127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グループ化 20"/>
          <p:cNvGrpSpPr>
            <a:grpSpLocks/>
          </p:cNvGrpSpPr>
          <p:nvPr/>
        </p:nvGrpSpPr>
        <p:grpSpPr bwMode="auto">
          <a:xfrm>
            <a:off x="914400" y="2219325"/>
            <a:ext cx="2408238" cy="727075"/>
            <a:chOff x="1070467" y="2920661"/>
            <a:chExt cx="1895933" cy="572645"/>
          </a:xfrm>
        </p:grpSpPr>
        <p:pic>
          <p:nvPicPr>
            <p:cNvPr id="29" name="Picture 3" descr="H:\tkaga\share\tmp\図2_tran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83"/>
            <a:stretch>
              <a:fillRect/>
            </a:stretch>
          </p:blipFill>
          <p:spPr bwMode="auto">
            <a:xfrm>
              <a:off x="1097814" y="2920661"/>
              <a:ext cx="1822384" cy="53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円/楕円 32"/>
            <p:cNvSpPr>
              <a:spLocks noChangeArrowheads="1"/>
            </p:cNvSpPr>
            <p:nvPr/>
          </p:nvSpPr>
          <p:spPr bwMode="auto">
            <a:xfrm>
              <a:off x="1865425" y="3195648"/>
              <a:ext cx="153370" cy="6087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31" name="円/楕円 33"/>
            <p:cNvSpPr>
              <a:spLocks noChangeArrowheads="1"/>
            </p:cNvSpPr>
            <p:nvPr/>
          </p:nvSpPr>
          <p:spPr bwMode="auto">
            <a:xfrm>
              <a:off x="2898769" y="3425675"/>
              <a:ext cx="67631" cy="6763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32" name="円/楕円 34"/>
            <p:cNvSpPr>
              <a:spLocks noChangeArrowheads="1"/>
            </p:cNvSpPr>
            <p:nvPr/>
          </p:nvSpPr>
          <p:spPr bwMode="auto">
            <a:xfrm>
              <a:off x="2555696" y="2924467"/>
              <a:ext cx="67631" cy="6763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33" name="円/楕円 35"/>
            <p:cNvSpPr>
              <a:spLocks noChangeArrowheads="1"/>
            </p:cNvSpPr>
            <p:nvPr/>
          </p:nvSpPr>
          <p:spPr bwMode="auto">
            <a:xfrm>
              <a:off x="1472831" y="2930611"/>
              <a:ext cx="67631" cy="6763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  <p:sp>
          <p:nvSpPr>
            <p:cNvPr id="34" name="円/楕円 36"/>
            <p:cNvSpPr>
              <a:spLocks noChangeArrowheads="1"/>
            </p:cNvSpPr>
            <p:nvPr/>
          </p:nvSpPr>
          <p:spPr bwMode="auto">
            <a:xfrm>
              <a:off x="1070467" y="3420211"/>
              <a:ext cx="67631" cy="6763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</p:grpSp>
      <p:cxnSp>
        <p:nvCxnSpPr>
          <p:cNvPr id="35" name="直線コネクタ 79"/>
          <p:cNvCxnSpPr>
            <a:stCxn id="42" idx="3"/>
            <a:endCxn id="34" idx="7"/>
          </p:cNvCxnSpPr>
          <p:nvPr/>
        </p:nvCxnSpPr>
        <p:spPr bwMode="auto">
          <a:xfrm flipH="1">
            <a:off x="987725" y="1719163"/>
            <a:ext cx="779986" cy="114700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コネクタ 80"/>
          <p:cNvCxnSpPr>
            <a:stCxn id="42" idx="1"/>
            <a:endCxn id="33" idx="7"/>
          </p:cNvCxnSpPr>
          <p:nvPr/>
        </p:nvCxnSpPr>
        <p:spPr bwMode="auto">
          <a:xfrm flipH="1">
            <a:off x="1498813" y="1622955"/>
            <a:ext cx="268898" cy="621578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コネクタ 81"/>
          <p:cNvCxnSpPr>
            <a:stCxn id="42" idx="5"/>
            <a:endCxn id="31" idx="1"/>
          </p:cNvCxnSpPr>
          <p:nvPr/>
        </p:nvCxnSpPr>
        <p:spPr bwMode="auto">
          <a:xfrm>
            <a:off x="1863930" y="1719163"/>
            <a:ext cx="1385383" cy="115394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線コネクタ 82"/>
          <p:cNvCxnSpPr>
            <a:stCxn id="42" idx="7"/>
            <a:endCxn id="32" idx="2"/>
          </p:cNvCxnSpPr>
          <p:nvPr/>
        </p:nvCxnSpPr>
        <p:spPr bwMode="auto">
          <a:xfrm>
            <a:off x="1863930" y="1622955"/>
            <a:ext cx="937027" cy="64413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9" name="グループ化 25"/>
          <p:cNvGrpSpPr>
            <a:grpSpLocks/>
          </p:cNvGrpSpPr>
          <p:nvPr/>
        </p:nvGrpSpPr>
        <p:grpSpPr bwMode="auto">
          <a:xfrm>
            <a:off x="968375" y="1366838"/>
            <a:ext cx="2384425" cy="665162"/>
            <a:chOff x="1172192" y="2240140"/>
            <a:chExt cx="1681342" cy="469081"/>
          </a:xfrm>
        </p:grpSpPr>
        <p:pic>
          <p:nvPicPr>
            <p:cNvPr id="40" name="Picture 2" descr="H:\tkaga\share\tmp\図1_tra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65"/>
            <a:stretch>
              <a:fillRect/>
            </a:stretch>
          </p:blipFill>
          <p:spPr bwMode="auto">
            <a:xfrm>
              <a:off x="1172192" y="2240140"/>
              <a:ext cx="1681342" cy="469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台形 85"/>
            <p:cNvSpPr/>
            <p:nvPr/>
          </p:nvSpPr>
          <p:spPr>
            <a:xfrm>
              <a:off x="1713983" y="2417025"/>
              <a:ext cx="108582" cy="71650"/>
            </a:xfrm>
            <a:prstGeom prst="trapezoid">
              <a:avLst>
                <a:gd name="adj" fmla="val 40377"/>
              </a:avLst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/>
            </a:p>
          </p:txBody>
        </p:sp>
        <p:sp>
          <p:nvSpPr>
            <p:cNvPr id="42" name="円/楕円 30"/>
            <p:cNvSpPr>
              <a:spLocks noChangeArrowheads="1"/>
            </p:cNvSpPr>
            <p:nvPr/>
          </p:nvSpPr>
          <p:spPr bwMode="auto">
            <a:xfrm>
              <a:off x="1721781" y="2406706"/>
              <a:ext cx="95950" cy="9595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kumimoji="1" lang="ja-JP" altLang="en-US">
                <a:latin typeface="Meiryo UI" charset="0"/>
                <a:ea typeface="Meiryo UI" charset="0"/>
                <a:cs typeface="Meiryo UI" charset="0"/>
              </a:endParaRPr>
            </a:p>
          </p:txBody>
        </p:sp>
      </p:grpSp>
      <p:sp>
        <p:nvSpPr>
          <p:cNvPr id="43" name="正方形/長方形 14"/>
          <p:cNvSpPr/>
          <p:nvPr/>
        </p:nvSpPr>
        <p:spPr>
          <a:xfrm>
            <a:off x="188913" y="1498600"/>
            <a:ext cx="831850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solidFill>
                  <a:srgbClr val="000000"/>
                </a:solidFill>
                <a:latin typeface="+mj-lt"/>
                <a:ea typeface="HGP創英角ﾎﾟｯﾌﾟ体" charset="0"/>
                <a:cs typeface="Meiryo UI" charset="0"/>
              </a:rPr>
              <a:t>System</a:t>
            </a:r>
            <a:endParaRPr lang="ja-JP" altLang="en-US" sz="1600" dirty="0">
              <a:latin typeface="+mj-lt"/>
            </a:endParaRPr>
          </a:p>
        </p:txBody>
      </p:sp>
      <p:sp>
        <p:nvSpPr>
          <p:cNvPr id="44" name="正方形/長方形 87"/>
          <p:cNvSpPr/>
          <p:nvPr/>
        </p:nvSpPr>
        <p:spPr>
          <a:xfrm>
            <a:off x="157949" y="2298700"/>
            <a:ext cx="870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1600" dirty="0" smtClean="0">
                <a:solidFill>
                  <a:srgbClr val="000000"/>
                </a:solidFill>
                <a:latin typeface="+mj-lt"/>
                <a:ea typeface="HGP創英角ﾎﾟｯﾌﾟ体" charset="0"/>
                <a:cs typeface="Meiryo UI" charset="0"/>
              </a:rPr>
              <a:t>Domain</a:t>
            </a:r>
          </a:p>
          <a:p>
            <a:pPr algn="ctr">
              <a:defRPr/>
            </a:pPr>
            <a:r>
              <a:rPr lang="en-US" altLang="ja-JP" sz="1400" dirty="0" smtClean="0">
                <a:solidFill>
                  <a:srgbClr val="000000"/>
                </a:solidFill>
                <a:latin typeface="+mj-lt"/>
                <a:ea typeface="HGP創英角ﾎﾟｯﾌﾟ体" charset="0"/>
                <a:cs typeface="Meiryo UI" charset="0"/>
              </a:rPr>
              <a:t>(Engine)</a:t>
            </a:r>
            <a:endParaRPr lang="ja-JP" altLang="en-US" sz="1400" dirty="0">
              <a:latin typeface="+mj-lt"/>
            </a:endParaRPr>
          </a:p>
        </p:txBody>
      </p:sp>
      <p:sp>
        <p:nvSpPr>
          <p:cNvPr id="45" name="正方形/長方形 88"/>
          <p:cNvSpPr/>
          <p:nvPr/>
        </p:nvSpPr>
        <p:spPr>
          <a:xfrm>
            <a:off x="152400" y="3217863"/>
            <a:ext cx="896938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solidFill>
                  <a:srgbClr val="000000"/>
                </a:solidFill>
                <a:latin typeface="+mj-lt"/>
                <a:ea typeface="HGP創英角ﾎﾟｯﾌﾟ体" charset="0"/>
                <a:cs typeface="Meiryo UI" charset="0"/>
              </a:rPr>
              <a:t>Feature</a:t>
            </a:r>
            <a:endParaRPr lang="ja-JP" altLang="en-US" sz="1600" dirty="0">
              <a:latin typeface="+mj-lt"/>
            </a:endParaRPr>
          </a:p>
        </p:txBody>
      </p:sp>
      <p:sp>
        <p:nvSpPr>
          <p:cNvPr id="46" name="正方形/長方形 89"/>
          <p:cNvSpPr/>
          <p:nvPr/>
        </p:nvSpPr>
        <p:spPr>
          <a:xfrm>
            <a:off x="185738" y="4056063"/>
            <a:ext cx="838200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solidFill>
                  <a:srgbClr val="000000"/>
                </a:solidFill>
                <a:latin typeface="+mj-lt"/>
                <a:ea typeface="HGP創英角ﾎﾟｯﾌﾟ体" charset="0"/>
                <a:cs typeface="Meiryo UI" charset="0"/>
              </a:rPr>
              <a:t>Module</a:t>
            </a:r>
            <a:endParaRPr lang="ja-JP" altLang="en-US" sz="1600" dirty="0">
              <a:latin typeface="+mj-lt"/>
            </a:endParaRPr>
          </a:p>
        </p:txBody>
      </p:sp>
      <p:sp>
        <p:nvSpPr>
          <p:cNvPr id="47" name="正方形/長方形 96"/>
          <p:cNvSpPr>
            <a:spLocks noChangeArrowheads="1"/>
          </p:cNvSpPr>
          <p:nvPr/>
        </p:nvSpPr>
        <p:spPr bwMode="auto">
          <a:xfrm>
            <a:off x="228600" y="4572000"/>
            <a:ext cx="8280400" cy="179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Lessons Learned: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Requirements </a:t>
            </a:r>
            <a:r>
              <a:rPr kumimoji="1" lang="en-US" altLang="ja-JP" sz="2800" dirty="0">
                <a:ea typeface="MS UI Gothic" charset="0"/>
                <a:cs typeface="MS UI Gothic" charset="0"/>
              </a:rPr>
              <a:t>keep evolving </a:t>
            </a:r>
            <a:endParaRPr kumimoji="1" lang="en-US" altLang="ja-JP" sz="2800" dirty="0" smtClean="0">
              <a:ea typeface="MS UI Gothic" charset="0"/>
              <a:cs typeface="MS UI Gothic" charset="0"/>
            </a:endParaRP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More time spent validating </a:t>
            </a:r>
            <a:r>
              <a:rPr kumimoji="1" lang="en-US" altLang="ja-JP" sz="2800" dirty="0">
                <a:ea typeface="MS UI Gothic" charset="0"/>
                <a:cs typeface="MS UI Gothic" charset="0"/>
              </a:rPr>
              <a:t>functional interference with legacy </a:t>
            </a: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software than </a:t>
            </a:r>
            <a:r>
              <a:rPr kumimoji="1" lang="en-US" altLang="ja-JP" sz="2800" dirty="0">
                <a:ea typeface="MS UI Gothic" charset="0"/>
                <a:cs typeface="MS UI Gothic" charset="0"/>
              </a:rPr>
              <a:t>validating the function itself</a:t>
            </a:r>
          </a:p>
        </p:txBody>
      </p:sp>
      <p:sp>
        <p:nvSpPr>
          <p:cNvPr id="48" name="四角形吹き出し 18"/>
          <p:cNvSpPr/>
          <p:nvPr/>
        </p:nvSpPr>
        <p:spPr>
          <a:xfrm>
            <a:off x="3733800" y="1371600"/>
            <a:ext cx="5181600" cy="2831702"/>
          </a:xfrm>
          <a:prstGeom prst="wedgeRectCallout">
            <a:avLst>
              <a:gd name="adj1" fmla="val -62499"/>
              <a:gd name="adj2" fmla="val 3866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49" name="Picture 2" descr="http://www.sparxsystems.jp/products/MDG/SysMLEmu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3086100"/>
            <a:ext cx="11620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 descr="http://www.sparxsystems.jp/products/MDG/SysML_ib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3086100"/>
            <a:ext cx="10747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図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8000" r="5566" b="9599"/>
          <a:stretch>
            <a:fillRect/>
          </a:stretch>
        </p:blipFill>
        <p:spPr bwMode="auto">
          <a:xfrm>
            <a:off x="3962400" y="1790700"/>
            <a:ext cx="148272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正方形/長方形 96"/>
          <p:cNvSpPr>
            <a:spLocks noChangeArrowheads="1"/>
          </p:cNvSpPr>
          <p:nvPr/>
        </p:nvSpPr>
        <p:spPr bwMode="auto">
          <a:xfrm>
            <a:off x="6769100" y="1943100"/>
            <a:ext cx="2146300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ja-JP" dirty="0">
                <a:latin typeface="Candara" charset="0"/>
                <a:ea typeface="MS UI Gothic" charset="0"/>
                <a:cs typeface="MS UI Gothic" charset="0"/>
              </a:rPr>
              <a:t>Reachability analysis of hybrid </a:t>
            </a:r>
            <a:r>
              <a:rPr kumimoji="1" lang="en-US" altLang="ja-JP" dirty="0" smtClean="0">
                <a:latin typeface="Candara" charset="0"/>
                <a:ea typeface="MS UI Gothic" charset="0"/>
                <a:cs typeface="MS UI Gothic" charset="0"/>
              </a:rPr>
              <a:t>systems</a:t>
            </a:r>
            <a:endParaRPr kumimoji="1" lang="en-US" altLang="ja-JP" dirty="0">
              <a:latin typeface="Candara" charset="0"/>
              <a:ea typeface="MS UI Gothic" charset="0"/>
              <a:cs typeface="MS UI Gothic" charset="0"/>
            </a:endParaRPr>
          </a:p>
        </p:txBody>
      </p:sp>
      <p:sp>
        <p:nvSpPr>
          <p:cNvPr id="53" name="正方形/長方形 96"/>
          <p:cNvSpPr>
            <a:spLocks noChangeArrowheads="1"/>
          </p:cNvSpPr>
          <p:nvPr/>
        </p:nvSpPr>
        <p:spPr bwMode="auto">
          <a:xfrm>
            <a:off x="6889750" y="3155950"/>
            <a:ext cx="1905000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ja-JP" dirty="0">
                <a:latin typeface="Candara" charset="0"/>
                <a:ea typeface="MS UI Gothic" charset="0"/>
                <a:cs typeface="MS UI Gothic" charset="0"/>
              </a:rPr>
              <a:t>Modeling language</a:t>
            </a:r>
          </a:p>
          <a:p>
            <a:pPr>
              <a:lnSpc>
                <a:spcPct val="90000"/>
              </a:lnSpc>
            </a:pPr>
            <a:r>
              <a:rPr kumimoji="1" lang="en-US" altLang="ja-JP" dirty="0">
                <a:latin typeface="Candara" charset="0"/>
                <a:ea typeface="MS UI Gothic" charset="0"/>
                <a:cs typeface="MS UI Gothic" charset="0"/>
              </a:rPr>
              <a:t>(</a:t>
            </a:r>
            <a:r>
              <a:rPr kumimoji="1" lang="en-US" altLang="ja-JP" dirty="0" err="1">
                <a:latin typeface="Candara" charset="0"/>
                <a:ea typeface="MS UI Gothic" charset="0"/>
                <a:cs typeface="MS UI Gothic" charset="0"/>
              </a:rPr>
              <a:t>SysML</a:t>
            </a:r>
            <a:r>
              <a:rPr kumimoji="1" lang="en-US" altLang="ja-JP" dirty="0">
                <a:latin typeface="Candara" charset="0"/>
                <a:ea typeface="MS UI Gothic" charset="0"/>
                <a:cs typeface="MS UI Gothic" charset="0"/>
              </a:rPr>
              <a:t>, VDM, …)</a:t>
            </a: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25" y="1700213"/>
            <a:ext cx="1184275" cy="105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8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Past Experience in Toyota: </a:t>
            </a:r>
            <a:r>
              <a:rPr lang="en-US" dirty="0" smtClean="0">
                <a:latin typeface="Cambria" panose="02040503050406030204" pitchFamily="18" charset="0"/>
              </a:rPr>
              <a:t>II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台形 2"/>
          <p:cNvSpPr/>
          <p:nvPr/>
        </p:nvSpPr>
        <p:spPr>
          <a:xfrm>
            <a:off x="1547312" y="3467100"/>
            <a:ext cx="3024688" cy="1007477"/>
          </a:xfrm>
          <a:prstGeom prst="trapezoid">
            <a:avLst>
              <a:gd name="adj" fmla="val 56252"/>
            </a:avLst>
          </a:prstGeom>
          <a:solidFill>
            <a:srgbClr val="FF99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図形グループ 32"/>
          <p:cNvGrpSpPr>
            <a:grpSpLocks/>
          </p:cNvGrpSpPr>
          <p:nvPr/>
        </p:nvGrpSpPr>
        <p:grpSpPr bwMode="auto">
          <a:xfrm>
            <a:off x="1150937" y="1398588"/>
            <a:ext cx="3040063" cy="2982912"/>
            <a:chOff x="231962" y="1904998"/>
            <a:chExt cx="3273239" cy="3212221"/>
          </a:xfrm>
        </p:grpSpPr>
        <p:grpSp>
          <p:nvGrpSpPr>
            <p:cNvPr id="6" name="グループ化 4"/>
            <p:cNvGrpSpPr>
              <a:grpSpLocks/>
            </p:cNvGrpSpPr>
            <p:nvPr/>
          </p:nvGrpSpPr>
          <p:grpSpPr bwMode="auto">
            <a:xfrm>
              <a:off x="1070170" y="4283486"/>
              <a:ext cx="2427927" cy="833733"/>
              <a:chOff x="1145234" y="4364977"/>
              <a:chExt cx="1711461" cy="587742"/>
            </a:xfrm>
          </p:grpSpPr>
          <p:pic>
            <p:nvPicPr>
              <p:cNvPr id="43" name="Picture 8" descr="H:\tkaga\share\tmp\図3_tra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09"/>
              <a:stretch>
                <a:fillRect/>
              </a:stretch>
            </p:blipFill>
            <p:spPr bwMode="auto">
              <a:xfrm>
                <a:off x="1198676" y="4364977"/>
                <a:ext cx="1654504" cy="531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円/楕円 46"/>
              <p:cNvSpPr>
                <a:spLocks noChangeArrowheads="1"/>
              </p:cNvSpPr>
              <p:nvPr/>
            </p:nvSpPr>
            <p:spPr bwMode="auto">
              <a:xfrm>
                <a:off x="2790027" y="4858641"/>
                <a:ext cx="66668" cy="66668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45" name="円/楕円 47"/>
              <p:cNvSpPr>
                <a:spLocks noChangeArrowheads="1"/>
              </p:cNvSpPr>
              <p:nvPr/>
            </p:nvSpPr>
            <p:spPr bwMode="auto">
              <a:xfrm>
                <a:off x="2543788" y="4373436"/>
                <a:ext cx="66668" cy="66668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46" name="円/楕円 48"/>
              <p:cNvSpPr>
                <a:spLocks noChangeArrowheads="1"/>
              </p:cNvSpPr>
              <p:nvPr/>
            </p:nvSpPr>
            <p:spPr bwMode="auto">
              <a:xfrm>
                <a:off x="1421496" y="4389581"/>
                <a:ext cx="66668" cy="66668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47" name="円/楕円 49"/>
              <p:cNvSpPr>
                <a:spLocks noChangeArrowheads="1"/>
              </p:cNvSpPr>
              <p:nvPr/>
            </p:nvSpPr>
            <p:spPr bwMode="auto">
              <a:xfrm>
                <a:off x="1145234" y="4886051"/>
                <a:ext cx="66668" cy="66668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</p:grpSp>
        <p:cxnSp>
          <p:nvCxnSpPr>
            <p:cNvPr id="7" name="直線コネクタ 55"/>
            <p:cNvCxnSpPr>
              <a:stCxn id="42" idx="5"/>
              <a:endCxn id="44" idx="1"/>
            </p:cNvCxnSpPr>
            <p:nvPr/>
          </p:nvCxnSpPr>
          <p:spPr bwMode="auto">
            <a:xfrm>
              <a:off x="2435202" y="4033372"/>
              <a:ext cx="982826" cy="96417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線コネクタ 56"/>
            <p:cNvCxnSpPr>
              <a:stCxn id="42" idx="7"/>
              <a:endCxn id="45" idx="1"/>
            </p:cNvCxnSpPr>
            <p:nvPr/>
          </p:nvCxnSpPr>
          <p:spPr bwMode="auto">
            <a:xfrm>
              <a:off x="2435202" y="3872675"/>
              <a:ext cx="632427" cy="43593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線コネクタ 57"/>
            <p:cNvCxnSpPr>
              <a:stCxn id="42" idx="3"/>
              <a:endCxn id="47" idx="7"/>
            </p:cNvCxnSpPr>
            <p:nvPr/>
          </p:nvCxnSpPr>
          <p:spPr bwMode="auto">
            <a:xfrm flipH="1">
              <a:off x="1151545" y="4033372"/>
              <a:ext cx="1124695" cy="100349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線コネクタ 58"/>
            <p:cNvCxnSpPr>
              <a:stCxn id="42" idx="1"/>
              <a:endCxn id="46" idx="7"/>
            </p:cNvCxnSpPr>
            <p:nvPr/>
          </p:nvCxnSpPr>
          <p:spPr bwMode="auto">
            <a:xfrm flipH="1">
              <a:off x="1542967" y="3872675"/>
              <a:ext cx="733273" cy="459866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" name="グループ化 15"/>
            <p:cNvGrpSpPr>
              <a:grpSpLocks/>
            </p:cNvGrpSpPr>
            <p:nvPr/>
          </p:nvGrpSpPr>
          <p:grpSpPr bwMode="auto">
            <a:xfrm>
              <a:off x="1070174" y="3483966"/>
              <a:ext cx="2435027" cy="795074"/>
              <a:chOff x="1132296" y="3660968"/>
              <a:chExt cx="1716468" cy="560486"/>
            </a:xfrm>
          </p:grpSpPr>
          <p:grpSp>
            <p:nvGrpSpPr>
              <p:cNvPr id="35" name="グループ化 37"/>
              <p:cNvGrpSpPr>
                <a:grpSpLocks/>
              </p:cNvGrpSpPr>
              <p:nvPr/>
            </p:nvGrpSpPr>
            <p:grpSpPr bwMode="auto">
              <a:xfrm>
                <a:off x="1178546" y="3660968"/>
                <a:ext cx="1668620" cy="511273"/>
                <a:chOff x="1178547" y="3660972"/>
                <a:chExt cx="1668619" cy="511274"/>
              </a:xfrm>
            </p:grpSpPr>
            <p:pic>
              <p:nvPicPr>
                <p:cNvPr id="40" name="Picture 10" descr="H:\tkaga\share\tmp\図4_trans.png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073"/>
                <a:stretch>
                  <a:fillRect/>
                </a:stretch>
              </p:blipFill>
              <p:spPr bwMode="auto">
                <a:xfrm>
                  <a:off x="1178547" y="3660972"/>
                  <a:ext cx="1668619" cy="5112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台形 66"/>
                <p:cNvSpPr/>
                <p:nvPr/>
              </p:nvSpPr>
              <p:spPr>
                <a:xfrm>
                  <a:off x="1983666" y="3949454"/>
                  <a:ext cx="108438" cy="73514"/>
                </a:xfrm>
                <a:prstGeom prst="trapezoid">
                  <a:avLst>
                    <a:gd name="adj" fmla="val 29394"/>
                  </a:avLst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ja-JP" altLang="en-US" sz="1400"/>
                </a:p>
              </p:txBody>
            </p:sp>
            <p:sp>
              <p:nvSpPr>
                <p:cNvPr id="42" name="円/楕円 44"/>
                <p:cNvSpPr>
                  <a:spLocks noChangeArrowheads="1"/>
                </p:cNvSpPr>
                <p:nvPr/>
              </p:nvSpPr>
              <p:spPr bwMode="auto">
                <a:xfrm>
                  <a:off x="1958747" y="3911547"/>
                  <a:ext cx="159509" cy="159509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endParaRPr kumimoji="1" lang="ja-JP" altLang="en-US">
                    <a:latin typeface="Meiryo UI" charset="0"/>
                    <a:ea typeface="Meiryo UI" charset="0"/>
                    <a:cs typeface="Meiryo UI" charset="0"/>
                  </a:endParaRPr>
                </a:p>
              </p:txBody>
            </p:sp>
          </p:grpSp>
          <p:sp>
            <p:nvSpPr>
              <p:cNvPr id="36" name="円/楕円 38"/>
              <p:cNvSpPr>
                <a:spLocks noChangeArrowheads="1"/>
              </p:cNvSpPr>
              <p:nvPr/>
            </p:nvSpPr>
            <p:spPr bwMode="auto">
              <a:xfrm>
                <a:off x="2787891" y="4139755"/>
                <a:ext cx="60873" cy="60873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7" name="円/楕円 39"/>
              <p:cNvSpPr>
                <a:spLocks noChangeArrowheads="1"/>
              </p:cNvSpPr>
              <p:nvPr/>
            </p:nvSpPr>
            <p:spPr bwMode="auto">
              <a:xfrm>
                <a:off x="2555692" y="3673053"/>
                <a:ext cx="60873" cy="60873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8" name="円/楕円 40"/>
              <p:cNvSpPr>
                <a:spLocks noChangeArrowheads="1"/>
              </p:cNvSpPr>
              <p:nvPr/>
            </p:nvSpPr>
            <p:spPr bwMode="auto">
              <a:xfrm>
                <a:off x="1428634" y="3668294"/>
                <a:ext cx="60873" cy="60873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9" name="円/楕円 41"/>
              <p:cNvSpPr>
                <a:spLocks noChangeArrowheads="1"/>
              </p:cNvSpPr>
              <p:nvPr/>
            </p:nvSpPr>
            <p:spPr bwMode="auto">
              <a:xfrm>
                <a:off x="1132296" y="4160581"/>
                <a:ext cx="60873" cy="60873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</p:grpSp>
        <p:cxnSp>
          <p:nvCxnSpPr>
            <p:cNvPr id="12" name="直線コネクタ 68"/>
            <p:cNvCxnSpPr>
              <a:stCxn id="30" idx="3"/>
              <a:endCxn id="39" idx="7"/>
            </p:cNvCxnSpPr>
            <p:nvPr/>
          </p:nvCxnSpPr>
          <p:spPr bwMode="auto">
            <a:xfrm flipH="1">
              <a:off x="1144708" y="3129027"/>
              <a:ext cx="887108" cy="107700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線コネクタ 69"/>
            <p:cNvCxnSpPr>
              <a:stCxn id="30" idx="1"/>
              <a:endCxn id="38" idx="7"/>
            </p:cNvCxnSpPr>
            <p:nvPr/>
          </p:nvCxnSpPr>
          <p:spPr bwMode="auto">
            <a:xfrm flipH="1">
              <a:off x="1563478" y="3074322"/>
              <a:ext cx="468338" cy="432513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線コネクタ 70"/>
            <p:cNvCxnSpPr>
              <a:stCxn id="30" idx="5"/>
              <a:endCxn id="36" idx="1"/>
            </p:cNvCxnSpPr>
            <p:nvPr/>
          </p:nvCxnSpPr>
          <p:spPr bwMode="auto">
            <a:xfrm>
              <a:off x="2170266" y="3129027"/>
              <a:ext cx="1261436" cy="104623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線コネクタ 71"/>
            <p:cNvCxnSpPr>
              <a:stCxn id="30" idx="6"/>
              <a:endCxn id="37" idx="1"/>
            </p:cNvCxnSpPr>
            <p:nvPr/>
          </p:nvCxnSpPr>
          <p:spPr bwMode="auto">
            <a:xfrm>
              <a:off x="2199324" y="3101674"/>
              <a:ext cx="902491" cy="411998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" name="グループ化 20"/>
            <p:cNvGrpSpPr>
              <a:grpSpLocks/>
            </p:cNvGrpSpPr>
            <p:nvPr/>
          </p:nvGrpSpPr>
          <p:grpSpPr bwMode="auto">
            <a:xfrm>
              <a:off x="993964" y="2713384"/>
              <a:ext cx="2408521" cy="727423"/>
              <a:chOff x="1070467" y="2920664"/>
              <a:chExt cx="1895928" cy="572644"/>
            </a:xfrm>
          </p:grpSpPr>
          <p:pic>
            <p:nvPicPr>
              <p:cNvPr id="29" name="Picture 3" descr="H:\tkaga\share\tmp\図2_trans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83"/>
              <a:stretch>
                <a:fillRect/>
              </a:stretch>
            </p:blipFill>
            <p:spPr bwMode="auto">
              <a:xfrm>
                <a:off x="1097813" y="2920664"/>
                <a:ext cx="1822381" cy="531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円/楕円 32"/>
              <p:cNvSpPr>
                <a:spLocks noChangeArrowheads="1"/>
              </p:cNvSpPr>
              <p:nvPr/>
            </p:nvSpPr>
            <p:spPr bwMode="auto">
              <a:xfrm>
                <a:off x="1865422" y="3195651"/>
                <a:ext cx="153370" cy="60873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1" name="円/楕円 33"/>
              <p:cNvSpPr>
                <a:spLocks noChangeArrowheads="1"/>
              </p:cNvSpPr>
              <p:nvPr/>
            </p:nvSpPr>
            <p:spPr bwMode="auto">
              <a:xfrm>
                <a:off x="2898764" y="3425677"/>
                <a:ext cx="67631" cy="6763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2" name="円/楕円 34"/>
              <p:cNvSpPr>
                <a:spLocks noChangeArrowheads="1"/>
              </p:cNvSpPr>
              <p:nvPr/>
            </p:nvSpPr>
            <p:spPr bwMode="auto">
              <a:xfrm>
                <a:off x="2555692" y="2924467"/>
                <a:ext cx="67631" cy="6763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3" name="円/楕円 35"/>
              <p:cNvSpPr>
                <a:spLocks noChangeArrowheads="1"/>
              </p:cNvSpPr>
              <p:nvPr/>
            </p:nvSpPr>
            <p:spPr bwMode="auto">
              <a:xfrm>
                <a:off x="1472830" y="2930610"/>
                <a:ext cx="67631" cy="6763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  <p:sp>
            <p:nvSpPr>
              <p:cNvPr id="34" name="円/楕円 36"/>
              <p:cNvSpPr>
                <a:spLocks noChangeArrowheads="1"/>
              </p:cNvSpPr>
              <p:nvPr/>
            </p:nvSpPr>
            <p:spPr bwMode="auto">
              <a:xfrm>
                <a:off x="1070467" y="3420211"/>
                <a:ext cx="67631" cy="6763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</p:grpSp>
        <p:cxnSp>
          <p:nvCxnSpPr>
            <p:cNvPr id="17" name="直線コネクタ 79"/>
            <p:cNvCxnSpPr>
              <a:stCxn id="28" idx="3"/>
              <a:endCxn id="34" idx="7"/>
            </p:cNvCxnSpPr>
            <p:nvPr/>
          </p:nvCxnSpPr>
          <p:spPr bwMode="auto">
            <a:xfrm flipH="1">
              <a:off x="1067792" y="2257163"/>
              <a:ext cx="779424" cy="1102651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線コネクタ 80"/>
            <p:cNvCxnSpPr>
              <a:stCxn id="28" idx="1"/>
              <a:endCxn id="33" idx="7"/>
            </p:cNvCxnSpPr>
            <p:nvPr/>
          </p:nvCxnSpPr>
          <p:spPr bwMode="auto">
            <a:xfrm flipH="1">
              <a:off x="1578861" y="2161429"/>
              <a:ext cx="268355" cy="577824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コネクタ 81"/>
            <p:cNvCxnSpPr>
              <a:stCxn id="28" idx="5"/>
              <a:endCxn id="31" idx="1"/>
            </p:cNvCxnSpPr>
            <p:nvPr/>
          </p:nvCxnSpPr>
          <p:spPr bwMode="auto">
            <a:xfrm>
              <a:off x="1942935" y="2257163"/>
              <a:ext cx="1386212" cy="1109489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線コネクタ 82"/>
            <p:cNvCxnSpPr>
              <a:stCxn id="28" idx="7"/>
              <a:endCxn id="32" idx="2"/>
            </p:cNvCxnSpPr>
            <p:nvPr/>
          </p:nvCxnSpPr>
          <p:spPr bwMode="auto">
            <a:xfrm>
              <a:off x="1942935" y="2161429"/>
              <a:ext cx="938385" cy="6000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" name="グループ化 25"/>
            <p:cNvGrpSpPr>
              <a:grpSpLocks/>
            </p:cNvGrpSpPr>
            <p:nvPr/>
          </p:nvGrpSpPr>
          <p:grpSpPr bwMode="auto">
            <a:xfrm>
              <a:off x="1047168" y="1904998"/>
              <a:ext cx="2385195" cy="665413"/>
              <a:chOff x="1172195" y="2240148"/>
              <a:chExt cx="1681347" cy="469083"/>
            </a:xfrm>
          </p:grpSpPr>
          <p:pic>
            <p:nvPicPr>
              <p:cNvPr id="26" name="Picture 2" descr="H:\tkaga\share\tmp\図1_trans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65"/>
              <a:stretch>
                <a:fillRect/>
              </a:stretch>
            </p:blipFill>
            <p:spPr bwMode="auto">
              <a:xfrm>
                <a:off x="1172195" y="2240148"/>
                <a:ext cx="1681347" cy="469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台形 85"/>
              <p:cNvSpPr/>
              <p:nvPr/>
            </p:nvSpPr>
            <p:spPr>
              <a:xfrm>
                <a:off x="1714469" y="2417303"/>
                <a:ext cx="108439" cy="71104"/>
              </a:xfrm>
              <a:prstGeom prst="trapezoid">
                <a:avLst>
                  <a:gd name="adj" fmla="val 40377"/>
                </a:avLst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 sz="1400"/>
              </a:p>
            </p:txBody>
          </p:sp>
          <p:sp>
            <p:nvSpPr>
              <p:cNvPr id="28" name="円/楕円 30"/>
              <p:cNvSpPr>
                <a:spLocks noChangeArrowheads="1"/>
              </p:cNvSpPr>
              <p:nvPr/>
            </p:nvSpPr>
            <p:spPr bwMode="auto">
              <a:xfrm>
                <a:off x="1721781" y="2406706"/>
                <a:ext cx="95950" cy="9595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endParaRPr kumimoji="1" lang="ja-JP" altLang="en-US">
                  <a:latin typeface="Meiryo UI" charset="0"/>
                  <a:ea typeface="Meiryo UI" charset="0"/>
                  <a:cs typeface="Meiryo UI" charset="0"/>
                </a:endParaRPr>
              </a:p>
            </p:txBody>
          </p:sp>
        </p:grpSp>
        <p:sp>
          <p:nvSpPr>
            <p:cNvPr id="22" name="正方形/長方形 14"/>
            <p:cNvSpPr/>
            <p:nvPr/>
          </p:nvSpPr>
          <p:spPr>
            <a:xfrm>
              <a:off x="269566" y="2111852"/>
              <a:ext cx="830702" cy="33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600" dirty="0">
                  <a:solidFill>
                    <a:srgbClr val="000000"/>
                  </a:solidFill>
                  <a:latin typeface="+mj-lt"/>
                  <a:ea typeface="HGP創英角ﾎﾟｯﾌﾟ体" charset="0"/>
                  <a:cs typeface="Meiryo UI" charset="0"/>
                </a:rPr>
                <a:t>System</a:t>
              </a:r>
              <a:endParaRPr lang="ja-JP" altLang="en-US" sz="1600" dirty="0">
                <a:latin typeface="+mj-lt"/>
              </a:endParaRPr>
            </a:p>
          </p:txBody>
        </p:sp>
        <p:sp>
          <p:nvSpPr>
            <p:cNvPr id="23" name="正方形/長方形 87"/>
            <p:cNvSpPr/>
            <p:nvPr/>
          </p:nvSpPr>
          <p:spPr>
            <a:xfrm>
              <a:off x="291787" y="2874305"/>
              <a:ext cx="791388" cy="33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600" dirty="0">
                  <a:solidFill>
                    <a:srgbClr val="000000"/>
                  </a:solidFill>
                  <a:latin typeface="+mj-lt"/>
                  <a:ea typeface="HGP創英角ﾎﾟｯﾌﾟ体" charset="0"/>
                  <a:cs typeface="Meiryo UI" charset="0"/>
                </a:rPr>
                <a:t>Engine</a:t>
              </a:r>
              <a:endParaRPr lang="ja-JP" altLang="en-US" sz="1600" dirty="0">
                <a:latin typeface="+mj-lt"/>
              </a:endParaRPr>
            </a:p>
          </p:txBody>
        </p:sp>
        <p:sp>
          <p:nvSpPr>
            <p:cNvPr id="24" name="正方形/長方形 88"/>
            <p:cNvSpPr/>
            <p:nvPr/>
          </p:nvSpPr>
          <p:spPr>
            <a:xfrm>
              <a:off x="231962" y="3711979"/>
              <a:ext cx="897364" cy="33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600" dirty="0">
                  <a:solidFill>
                    <a:srgbClr val="000000"/>
                  </a:solidFill>
                  <a:latin typeface="+mj-lt"/>
                  <a:ea typeface="HGP創英角ﾎﾟｯﾌﾟ体" charset="0"/>
                  <a:cs typeface="Meiryo UI" charset="0"/>
                </a:rPr>
                <a:t>Feature</a:t>
              </a:r>
              <a:endParaRPr lang="ja-JP" altLang="en-US" sz="1600" dirty="0">
                <a:latin typeface="+mj-lt"/>
              </a:endParaRPr>
            </a:p>
          </p:txBody>
        </p:sp>
        <p:sp>
          <p:nvSpPr>
            <p:cNvPr id="25" name="正方形/長方形 89"/>
            <p:cNvSpPr/>
            <p:nvPr/>
          </p:nvSpPr>
          <p:spPr>
            <a:xfrm>
              <a:off x="264439" y="4549652"/>
              <a:ext cx="839248" cy="338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600" dirty="0">
                  <a:solidFill>
                    <a:srgbClr val="000000"/>
                  </a:solidFill>
                  <a:latin typeface="+mj-lt"/>
                  <a:ea typeface="HGP創英角ﾎﾟｯﾌﾟ体" charset="0"/>
                  <a:cs typeface="Meiryo UI" charset="0"/>
                </a:rPr>
                <a:t>Module</a:t>
              </a:r>
              <a:endParaRPr lang="ja-JP" altLang="en-US" sz="1600" dirty="0">
                <a:latin typeface="+mj-lt"/>
              </a:endParaRPr>
            </a:p>
          </p:txBody>
        </p:sp>
      </p:grpSp>
      <p:sp>
        <p:nvSpPr>
          <p:cNvPr id="48" name="正方形/長方形 96"/>
          <p:cNvSpPr>
            <a:spLocks noChangeArrowheads="1"/>
          </p:cNvSpPr>
          <p:nvPr/>
        </p:nvSpPr>
        <p:spPr bwMode="auto">
          <a:xfrm>
            <a:off x="381000" y="4800600"/>
            <a:ext cx="8351774" cy="140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Lessons Learned: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Deriving module-level requirements </a:t>
            </a:r>
            <a:r>
              <a:rPr kumimoji="1" lang="en-US" altLang="ja-JP" sz="2800" dirty="0">
                <a:ea typeface="MS UI Gothic" charset="0"/>
                <a:cs typeface="MS UI Gothic" charset="0"/>
              </a:rPr>
              <a:t>is </a:t>
            </a: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time-consuming</a:t>
            </a:r>
            <a:endParaRPr kumimoji="1" lang="en-US" altLang="ja-JP" sz="2800" dirty="0">
              <a:ea typeface="MS UI Gothic" charset="0"/>
              <a:cs typeface="MS UI Gothic" charset="0"/>
            </a:endParaRP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kumimoji="1" lang="en-US" altLang="ja-JP" sz="2800" dirty="0" smtClean="0">
                <a:ea typeface="MS UI Gothic" charset="0"/>
                <a:cs typeface="MS UI Gothic" charset="0"/>
              </a:rPr>
              <a:t>Things are not usually wrong at the module-level</a:t>
            </a:r>
            <a:endParaRPr kumimoji="1" lang="en-US" altLang="ja-JP" sz="2800" dirty="0">
              <a:ea typeface="MS UI Gothic" charset="0"/>
              <a:cs typeface="MS UI Gothic" charset="0"/>
            </a:endParaRPr>
          </a:p>
        </p:txBody>
      </p:sp>
      <p:grpSp>
        <p:nvGrpSpPr>
          <p:cNvPr id="50" name="グループ化 92"/>
          <p:cNvGrpSpPr>
            <a:grpSpLocks/>
          </p:cNvGrpSpPr>
          <p:nvPr/>
        </p:nvGrpSpPr>
        <p:grpSpPr bwMode="auto">
          <a:xfrm>
            <a:off x="5257800" y="3556000"/>
            <a:ext cx="1752600" cy="692150"/>
            <a:chOff x="1399431" y="4867685"/>
            <a:chExt cx="1490787" cy="588748"/>
          </a:xfrm>
        </p:grpSpPr>
        <p:pic>
          <p:nvPicPr>
            <p:cNvPr id="51" name="Picture 4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8369" y="4871736"/>
              <a:ext cx="839918" cy="584697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52" name="グループ化 94"/>
            <p:cNvGrpSpPr>
              <a:grpSpLocks/>
            </p:cNvGrpSpPr>
            <p:nvPr/>
          </p:nvGrpSpPr>
          <p:grpSpPr bwMode="auto">
            <a:xfrm>
              <a:off x="1399431" y="4985787"/>
              <a:ext cx="328527" cy="323885"/>
              <a:chOff x="1129055" y="2093938"/>
              <a:chExt cx="192453" cy="323885"/>
            </a:xfrm>
          </p:grpSpPr>
          <p:sp>
            <p:nvSpPr>
              <p:cNvPr id="58" name="Line 442"/>
              <p:cNvSpPr>
                <a:spLocks noChangeShapeType="1"/>
              </p:cNvSpPr>
              <p:nvPr/>
            </p:nvSpPr>
            <p:spPr bwMode="auto">
              <a:xfrm>
                <a:off x="1129055" y="2093316"/>
                <a:ext cx="192224" cy="0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9" name="Line 443"/>
              <p:cNvSpPr>
                <a:spLocks noChangeShapeType="1"/>
              </p:cNvSpPr>
              <p:nvPr/>
            </p:nvSpPr>
            <p:spPr bwMode="auto">
              <a:xfrm>
                <a:off x="1129055" y="2255357"/>
                <a:ext cx="192224" cy="0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60" name="Line 444"/>
              <p:cNvSpPr>
                <a:spLocks noChangeShapeType="1"/>
              </p:cNvSpPr>
              <p:nvPr/>
            </p:nvSpPr>
            <p:spPr bwMode="auto">
              <a:xfrm>
                <a:off x="1129055" y="2417398"/>
                <a:ext cx="192224" cy="0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grpSp>
          <p:nvGrpSpPr>
            <p:cNvPr id="53" name="グループ化 95"/>
            <p:cNvGrpSpPr>
              <a:grpSpLocks/>
            </p:cNvGrpSpPr>
            <p:nvPr/>
          </p:nvGrpSpPr>
          <p:grpSpPr bwMode="auto">
            <a:xfrm>
              <a:off x="2578804" y="5071819"/>
              <a:ext cx="311414" cy="161943"/>
              <a:chOff x="2172354" y="2179970"/>
              <a:chExt cx="192453" cy="161943"/>
            </a:xfrm>
          </p:grpSpPr>
          <p:sp>
            <p:nvSpPr>
              <p:cNvPr id="56" name="Line 445"/>
              <p:cNvSpPr>
                <a:spLocks noChangeShapeType="1"/>
              </p:cNvSpPr>
              <p:nvPr/>
            </p:nvSpPr>
            <p:spPr bwMode="auto">
              <a:xfrm>
                <a:off x="2172035" y="2179738"/>
                <a:ext cx="192772" cy="0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7" name="Line 446"/>
              <p:cNvSpPr>
                <a:spLocks noChangeShapeType="1"/>
              </p:cNvSpPr>
              <p:nvPr/>
            </p:nvSpPr>
            <p:spPr bwMode="auto">
              <a:xfrm>
                <a:off x="2172035" y="2341779"/>
                <a:ext cx="192772" cy="0"/>
              </a:xfrm>
              <a:prstGeom prst="line">
                <a:avLst/>
              </a:prstGeom>
              <a:noFill/>
              <a:ln w="9525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sp>
          <p:nvSpPr>
            <p:cNvPr id="54" name="円弧 96"/>
            <p:cNvSpPr>
              <a:spLocks/>
            </p:cNvSpPr>
            <p:nvPr/>
          </p:nvSpPr>
          <p:spPr bwMode="auto">
            <a:xfrm flipH="1">
              <a:off x="1467195" y="4868668"/>
              <a:ext cx="164274" cy="526111"/>
            </a:xfrm>
            <a:custGeom>
              <a:avLst/>
              <a:gdLst>
                <a:gd name="T0" fmla="*/ 31833 w 164274"/>
                <a:gd name="T1" fmla="*/ 55106 h 526111"/>
                <a:gd name="T2" fmla="*/ 162452 w 164274"/>
                <a:gd name="T3" fmla="*/ 207957 h 526111"/>
                <a:gd name="T4" fmla="*/ 162420 w 164274"/>
                <a:gd name="T5" fmla="*/ 318638 h 526111"/>
                <a:gd name="T6" fmla="*/ 31252 w 164274"/>
                <a:gd name="T7" fmla="*/ 469549 h 5261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4274" h="526111" stroke="0">
                  <a:moveTo>
                    <a:pt x="31833" y="55106"/>
                  </a:moveTo>
                  <a:cubicBezTo>
                    <a:pt x="79662" y="-63567"/>
                    <a:pt x="149779" y="18485"/>
                    <a:pt x="162452" y="207957"/>
                  </a:cubicBezTo>
                  <a:cubicBezTo>
                    <a:pt x="164892" y="244440"/>
                    <a:pt x="164881" y="282169"/>
                    <a:pt x="162420" y="318638"/>
                  </a:cubicBezTo>
                  <a:cubicBezTo>
                    <a:pt x="149582" y="508830"/>
                    <a:pt x="78945" y="590099"/>
                    <a:pt x="31252" y="469549"/>
                  </a:cubicBezTo>
                  <a:lnTo>
                    <a:pt x="82137" y="263056"/>
                  </a:lnTo>
                  <a:lnTo>
                    <a:pt x="31833" y="55106"/>
                  </a:lnTo>
                  <a:close/>
                </a:path>
                <a:path w="164274" h="526111" fill="none">
                  <a:moveTo>
                    <a:pt x="31833" y="55106"/>
                  </a:moveTo>
                  <a:cubicBezTo>
                    <a:pt x="79662" y="-63567"/>
                    <a:pt x="149779" y="18485"/>
                    <a:pt x="162452" y="207957"/>
                  </a:cubicBezTo>
                  <a:cubicBezTo>
                    <a:pt x="164892" y="244440"/>
                    <a:pt x="164881" y="282169"/>
                    <a:pt x="162420" y="318638"/>
                  </a:cubicBezTo>
                  <a:cubicBezTo>
                    <a:pt x="149582" y="508830"/>
                    <a:pt x="78945" y="590099"/>
                    <a:pt x="31252" y="469549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ja-JP" altLang="en-US"/>
            </a:p>
          </p:txBody>
        </p:sp>
        <p:sp>
          <p:nvSpPr>
            <p:cNvPr id="55" name="円弧 97"/>
            <p:cNvSpPr>
              <a:spLocks/>
            </p:cNvSpPr>
            <p:nvPr/>
          </p:nvSpPr>
          <p:spPr bwMode="auto">
            <a:xfrm flipH="1">
              <a:off x="2630951" y="4867685"/>
              <a:ext cx="166328" cy="526111"/>
            </a:xfrm>
            <a:custGeom>
              <a:avLst/>
              <a:gdLst>
                <a:gd name="T0" fmla="*/ 32627 w 166328"/>
                <a:gd name="T1" fmla="*/ 54142 h 526111"/>
                <a:gd name="T2" fmla="*/ 164439 w 166328"/>
                <a:gd name="T3" fmla="*/ 207299 h 526111"/>
                <a:gd name="T4" fmla="*/ 164405 w 166328"/>
                <a:gd name="T5" fmla="*/ 319301 h 526111"/>
                <a:gd name="T6" fmla="*/ 32037 w 166328"/>
                <a:gd name="T7" fmla="*/ 470528 h 5261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328" h="526111" stroke="0">
                  <a:moveTo>
                    <a:pt x="32627" y="54142"/>
                  </a:moveTo>
                  <a:cubicBezTo>
                    <a:pt x="81032" y="-63014"/>
                    <a:pt x="151520" y="18888"/>
                    <a:pt x="164439" y="207299"/>
                  </a:cubicBezTo>
                  <a:cubicBezTo>
                    <a:pt x="166970" y="244208"/>
                    <a:pt x="166958" y="282408"/>
                    <a:pt x="164405" y="319301"/>
                  </a:cubicBezTo>
                  <a:cubicBezTo>
                    <a:pt x="151318" y="508423"/>
                    <a:pt x="80310" y="589548"/>
                    <a:pt x="32037" y="470528"/>
                  </a:cubicBezTo>
                  <a:lnTo>
                    <a:pt x="83164" y="263056"/>
                  </a:lnTo>
                  <a:lnTo>
                    <a:pt x="32627" y="54142"/>
                  </a:lnTo>
                  <a:close/>
                </a:path>
                <a:path w="166328" h="526111" fill="none">
                  <a:moveTo>
                    <a:pt x="32627" y="54142"/>
                  </a:moveTo>
                  <a:cubicBezTo>
                    <a:pt x="81032" y="-63014"/>
                    <a:pt x="151520" y="18888"/>
                    <a:pt x="164439" y="207299"/>
                  </a:cubicBezTo>
                  <a:cubicBezTo>
                    <a:pt x="166970" y="244208"/>
                    <a:pt x="166958" y="282408"/>
                    <a:pt x="164405" y="319301"/>
                  </a:cubicBezTo>
                  <a:cubicBezTo>
                    <a:pt x="151318" y="508423"/>
                    <a:pt x="80310" y="589548"/>
                    <a:pt x="32037" y="470528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ja-JP" altLang="en-US"/>
            </a:p>
          </p:txBody>
        </p:sp>
      </p:grp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8800" y="1485900"/>
            <a:ext cx="99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2" name="テキスト ボックス 132"/>
          <p:cNvSpPr txBox="1"/>
          <p:nvPr/>
        </p:nvSpPr>
        <p:spPr>
          <a:xfrm>
            <a:off x="5270500" y="1066800"/>
            <a:ext cx="213468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kumimoji="1" lang="en-US" altLang="ja-JP" sz="2400" dirty="0" smtClean="0">
                <a:solidFill>
                  <a:srgbClr val="FF0000"/>
                </a:solidFill>
                <a:latin typeface="+mn-lt"/>
                <a:ea typeface="Meiryo UI" charset="0"/>
                <a:cs typeface="Meiryo UI" charset="0"/>
              </a:rPr>
              <a:t>No engine stall!</a:t>
            </a:r>
            <a:endParaRPr kumimoji="1" lang="ja-JP" altLang="en-US" sz="2400" dirty="0" smtClean="0">
              <a:solidFill>
                <a:srgbClr val="FF0000"/>
              </a:solidFill>
              <a:latin typeface="+mn-lt"/>
              <a:ea typeface="Meiryo UI" charset="0"/>
              <a:cs typeface="Meiryo UI" charset="0"/>
            </a:endParaRPr>
          </a:p>
        </p:txBody>
      </p:sp>
      <p:sp>
        <p:nvSpPr>
          <p:cNvPr id="63" name="円/楕円 1"/>
          <p:cNvSpPr/>
          <p:nvPr/>
        </p:nvSpPr>
        <p:spPr>
          <a:xfrm>
            <a:off x="5918200" y="3009900"/>
            <a:ext cx="381000" cy="381000"/>
          </a:xfrm>
          <a:prstGeom prst="ellipse">
            <a:avLst/>
          </a:prstGeom>
          <a:solidFill>
            <a:schemeClr val="bg1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2000" dirty="0">
                <a:solidFill>
                  <a:schemeClr val="tx1"/>
                </a:solidFill>
              </a:rPr>
              <a:t>?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下矢印 3"/>
          <p:cNvSpPr/>
          <p:nvPr/>
        </p:nvSpPr>
        <p:spPr>
          <a:xfrm>
            <a:off x="5943600" y="2171700"/>
            <a:ext cx="304800" cy="68580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65" name="図形グループ 17"/>
          <p:cNvGrpSpPr>
            <a:grpSpLocks/>
          </p:cNvGrpSpPr>
          <p:nvPr/>
        </p:nvGrpSpPr>
        <p:grpSpPr bwMode="auto">
          <a:xfrm>
            <a:off x="5410200" y="3206750"/>
            <a:ext cx="504825" cy="358775"/>
            <a:chOff x="4191000" y="3854450"/>
            <a:chExt cx="504408" cy="357986"/>
          </a:xfrm>
        </p:grpSpPr>
        <p:cxnSp>
          <p:nvCxnSpPr>
            <p:cNvPr id="66" name="直線コネクタ 11"/>
            <p:cNvCxnSpPr/>
            <p:nvPr/>
          </p:nvCxnSpPr>
          <p:spPr>
            <a:xfrm flipH="1" flipV="1">
              <a:off x="4197345" y="3854450"/>
              <a:ext cx="0" cy="357986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133"/>
            <p:cNvCxnSpPr/>
            <p:nvPr/>
          </p:nvCxnSpPr>
          <p:spPr>
            <a:xfrm>
              <a:off x="4191000" y="3857618"/>
              <a:ext cx="504408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図形グループ 134"/>
          <p:cNvGrpSpPr>
            <a:grpSpLocks/>
          </p:cNvGrpSpPr>
          <p:nvPr/>
        </p:nvGrpSpPr>
        <p:grpSpPr bwMode="auto">
          <a:xfrm flipH="1">
            <a:off x="6299200" y="3194050"/>
            <a:ext cx="504825" cy="358775"/>
            <a:chOff x="4191000" y="3854450"/>
            <a:chExt cx="504408" cy="357986"/>
          </a:xfrm>
        </p:grpSpPr>
        <p:cxnSp>
          <p:nvCxnSpPr>
            <p:cNvPr id="69" name="直線コネクタ 135"/>
            <p:cNvCxnSpPr/>
            <p:nvPr/>
          </p:nvCxnSpPr>
          <p:spPr>
            <a:xfrm flipH="1" flipV="1">
              <a:off x="4197345" y="3854450"/>
              <a:ext cx="0" cy="357986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コネクタ 136"/>
            <p:cNvCxnSpPr/>
            <p:nvPr/>
          </p:nvCxnSpPr>
          <p:spPr>
            <a:xfrm>
              <a:off x="4191000" y="3857618"/>
              <a:ext cx="504408" cy="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139"/>
          <p:cNvSpPr txBox="1">
            <a:spLocks noChangeArrowheads="1"/>
          </p:cNvSpPr>
          <p:nvPr/>
        </p:nvSpPr>
        <p:spPr bwMode="auto">
          <a:xfrm>
            <a:off x="4852841" y="4376630"/>
            <a:ext cx="2922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r>
              <a:rPr lang="en-US" altLang="ja-JP" dirty="0">
                <a:latin typeface="+mn-lt"/>
                <a:ea typeface="Candara" charset="0"/>
                <a:cs typeface="Candara" charset="0"/>
              </a:rPr>
              <a:t>Less physical </a:t>
            </a:r>
            <a:r>
              <a:rPr lang="en-US" altLang="ja-JP" dirty="0" smtClean="0">
                <a:latin typeface="+mn-lt"/>
                <a:ea typeface="Candara" charset="0"/>
                <a:cs typeface="Candara" charset="0"/>
              </a:rPr>
              <a:t>meaning</a:t>
            </a:r>
            <a:endParaRPr lang="ja-JP" altLang="en-US" dirty="0">
              <a:latin typeface="+mn-lt"/>
              <a:ea typeface="Meiryo UI" charset="0"/>
            </a:endParaRPr>
          </a:p>
        </p:txBody>
      </p:sp>
      <p:cxnSp>
        <p:nvCxnSpPr>
          <p:cNvPr id="72" name="直線コネクタ 204"/>
          <p:cNvCxnSpPr/>
          <p:nvPr/>
        </p:nvCxnSpPr>
        <p:spPr bwMode="auto">
          <a:xfrm flipV="1">
            <a:off x="6705600" y="4171950"/>
            <a:ext cx="76200" cy="2286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205"/>
          <p:cNvCxnSpPr/>
          <p:nvPr/>
        </p:nvCxnSpPr>
        <p:spPr bwMode="auto">
          <a:xfrm flipH="1" flipV="1">
            <a:off x="5453063" y="4205288"/>
            <a:ext cx="152400" cy="2286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ight Arrow 2"/>
          <p:cNvSpPr/>
          <p:nvPr/>
        </p:nvSpPr>
        <p:spPr>
          <a:xfrm>
            <a:off x="4419600" y="1590675"/>
            <a:ext cx="76200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4419600" y="3800475"/>
            <a:ext cx="76200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" y="304800"/>
            <a:ext cx="9144000" cy="621268"/>
          </a:xfrm>
        </p:spPr>
        <p:txBody>
          <a:bodyPr>
            <a:normAutofit fontScale="90000"/>
          </a:bodyPr>
          <a:lstStyle/>
          <a:p>
            <a:r>
              <a:rPr lang="en-US" dirty="0"/>
              <a:t>S</a:t>
            </a:r>
            <a:r>
              <a:rPr lang="en-US" dirty="0" smtClean="0"/>
              <a:t>mall concrete problem</a:t>
            </a:r>
            <a:r>
              <a:rPr lang="en-US" baseline="30000" dirty="0" smtClean="0"/>
              <a:t>1</a:t>
            </a:r>
            <a:r>
              <a:rPr lang="en-US" dirty="0" smtClean="0"/>
              <a:t>: A/F control to reduce emissions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spcBef>
                <a:spcPts val="600"/>
              </a:spcBef>
              <a:buFont typeface="Wingdings 3"/>
              <a:buChar char=""/>
            </a:pPr>
            <a:r>
              <a:rPr lang="en-US" sz="2400" b="0" dirty="0"/>
              <a:t>Catalytic converters reduce HC, CO2, and NOx </a:t>
            </a:r>
            <a:r>
              <a:rPr lang="en-US" sz="2400" b="0" dirty="0" smtClean="0"/>
              <a:t>emissions</a:t>
            </a:r>
          </a:p>
          <a:p>
            <a:pPr marL="274320" indent="-274320">
              <a:spcBef>
                <a:spcPts val="600"/>
              </a:spcBef>
              <a:buFont typeface="Wingdings 3"/>
              <a:buChar char=""/>
            </a:pPr>
            <a:r>
              <a:rPr lang="en-US" sz="2400" b="0" dirty="0" smtClean="0"/>
              <a:t>Conversion </a:t>
            </a:r>
            <a:r>
              <a:rPr lang="en-US" sz="2400" b="0" dirty="0"/>
              <a:t>efficiency optimal at stoichiometric value 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</p:txBody>
      </p:sp>
      <p:pic>
        <p:nvPicPr>
          <p:cNvPr id="5" name="Picture 6" descr="http://www.toyota-global.com/company/history_of_toyota/75years/data/automotive_business/products_technology/technology_development/materials/images/supplement_img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1" y="2316163"/>
            <a:ext cx="5073359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994441" y="2590800"/>
            <a:ext cx="1905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582" y="5935940"/>
            <a:ext cx="853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[1] X. Jin. J. Kapinski. J. Deshmukh, K. Ueda, K. Butts, Powertrain Control Verification Benchmark, HSCC 2014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/>
          <a:lstStyle/>
          <a:p>
            <a:r>
              <a:rPr lang="en-US" dirty="0" smtClean="0"/>
              <a:t>Gasoline Engine</a:t>
            </a:r>
            <a:endParaRPr lang="en-US" dirty="0"/>
          </a:p>
        </p:txBody>
      </p:sp>
      <p:sp>
        <p:nvSpPr>
          <p:cNvPr id="43" name="Bent Arrow 42"/>
          <p:cNvSpPr/>
          <p:nvPr/>
        </p:nvSpPr>
        <p:spPr>
          <a:xfrm rot="5400000">
            <a:off x="3771900" y="495300"/>
            <a:ext cx="1676400" cy="4343400"/>
          </a:xfrm>
          <a:prstGeom prst="bentArrow">
            <a:avLst/>
          </a:prstGeom>
          <a:gradFill rotWithShape="1">
            <a:gsLst>
              <a:gs pos="0">
                <a:srgbClr val="526DB0">
                  <a:tint val="60000"/>
                  <a:satMod val="250000"/>
                </a:srgbClr>
              </a:gs>
              <a:gs pos="35000">
                <a:srgbClr val="526DB0">
                  <a:tint val="47000"/>
                  <a:satMod val="275000"/>
                </a:srgbClr>
              </a:gs>
              <a:gs pos="100000">
                <a:srgbClr val="526DB0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526DB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4" name="Bent Arrow 43"/>
          <p:cNvSpPr/>
          <p:nvPr/>
        </p:nvSpPr>
        <p:spPr>
          <a:xfrm rot="16200000" flipV="1">
            <a:off x="3771901" y="2476501"/>
            <a:ext cx="1676400" cy="4343400"/>
          </a:xfrm>
          <a:prstGeom prst="bentArrow">
            <a:avLst/>
          </a:prstGeom>
          <a:gradFill rotWithShape="1">
            <a:gsLst>
              <a:gs pos="0">
                <a:srgbClr val="526DB0">
                  <a:tint val="60000"/>
                  <a:satMod val="250000"/>
                </a:srgbClr>
              </a:gs>
              <a:gs pos="35000">
                <a:srgbClr val="526DB0">
                  <a:tint val="47000"/>
                  <a:satMod val="275000"/>
                </a:srgbClr>
              </a:gs>
              <a:gs pos="100000">
                <a:srgbClr val="526DB0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526DB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10100" y="2514601"/>
            <a:ext cx="3695699" cy="1981200"/>
          </a:xfrm>
          <a:prstGeom prst="rect">
            <a:avLst/>
          </a:prstGeom>
          <a:gradFill rotWithShape="1">
            <a:gsLst>
              <a:gs pos="0">
                <a:srgbClr val="526DB0">
                  <a:tint val="60000"/>
                  <a:satMod val="250000"/>
                </a:srgbClr>
              </a:gs>
              <a:gs pos="35000">
                <a:srgbClr val="526DB0">
                  <a:tint val="47000"/>
                  <a:satMod val="275000"/>
                </a:srgbClr>
              </a:gs>
              <a:gs pos="100000">
                <a:srgbClr val="526DB0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526DB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4400" y="3352800"/>
            <a:ext cx="685800" cy="762000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638800" y="3352800"/>
            <a:ext cx="685800" cy="762000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553200" y="3352800"/>
            <a:ext cx="685800" cy="762000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67600" y="3352800"/>
            <a:ext cx="685800" cy="756312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219200" y="51054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F5C201">
                <a:lumMod val="75000"/>
              </a:srgbClr>
            </a:solidFill>
            <a:prstDash val="solid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>
          <a:xfrm>
            <a:off x="1219200" y="52578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F5C201">
                <a:lumMod val="75000"/>
              </a:srgbClr>
            </a:solidFill>
            <a:prstDash val="solid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>
          <a:xfrm>
            <a:off x="1219200" y="54102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F5C201">
                <a:lumMod val="7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>
          <a:xfrm>
            <a:off x="1295400" y="19050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020306"/>
            </a:solidFill>
            <a:prstDash val="solid"/>
            <a:headEnd type="arrow"/>
            <a:tailEnd type="non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>
            <a:off x="1295400" y="20574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020306"/>
            </a:solidFill>
            <a:prstDash val="solid"/>
            <a:headEnd type="arrow"/>
            <a:tailEnd type="non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>
            <a:off x="1295400" y="2209800"/>
            <a:ext cx="990600" cy="0"/>
          </a:xfrm>
          <a:prstGeom prst="straightConnector1">
            <a:avLst/>
          </a:prstGeom>
          <a:noFill/>
          <a:ln w="25400" cap="flat" cmpd="sng" algn="ctr">
            <a:solidFill>
              <a:srgbClr val="020306"/>
            </a:solidFill>
            <a:prstDash val="solid"/>
            <a:headEnd type="arrow"/>
            <a:tailEnd type="none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2743200" y="1600200"/>
            <a:ext cx="304800" cy="914400"/>
          </a:xfrm>
          <a:prstGeom prst="rect">
            <a:avLst/>
          </a:prstGeom>
          <a:solidFill>
            <a:srgbClr val="526DB0"/>
          </a:solidFill>
          <a:ln w="412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2887639" y="2514600"/>
            <a:ext cx="0" cy="4572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arrow"/>
            <a:tailEnd type="none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2819400" y="2209800"/>
            <a:ext cx="139890" cy="22860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9" name="Lightning Bolt 58"/>
          <p:cNvSpPr/>
          <p:nvPr/>
        </p:nvSpPr>
        <p:spPr>
          <a:xfrm>
            <a:off x="4898197" y="3663288"/>
            <a:ext cx="359603" cy="375312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0" name="Flowchart: Collate 59"/>
          <p:cNvSpPr/>
          <p:nvPr/>
        </p:nvSpPr>
        <p:spPr>
          <a:xfrm>
            <a:off x="2702257" y="4876800"/>
            <a:ext cx="304800" cy="762000"/>
          </a:xfrm>
          <a:prstGeom prst="flowChartCollate">
            <a:avLst/>
          </a:prstGeom>
          <a:solidFill>
            <a:srgbClr val="526DB0"/>
          </a:solidFill>
          <a:ln w="412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854657" y="4419600"/>
            <a:ext cx="0" cy="4572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62" name="Rectangle 61"/>
          <p:cNvSpPr/>
          <p:nvPr/>
        </p:nvSpPr>
        <p:spPr>
          <a:xfrm>
            <a:off x="4724400" y="3124200"/>
            <a:ext cx="3429000" cy="152400"/>
          </a:xfrm>
          <a:prstGeom prst="rect">
            <a:avLst/>
          </a:prstGeom>
          <a:solidFill>
            <a:srgbClr val="B4B392">
              <a:lumMod val="20000"/>
              <a:lumOff val="80000"/>
            </a:srgbClr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926842" y="3077317"/>
            <a:ext cx="266700" cy="533401"/>
            <a:chOff x="381000" y="2971800"/>
            <a:chExt cx="304800" cy="685800"/>
          </a:xfrm>
        </p:grpSpPr>
        <p:sp>
          <p:nvSpPr>
            <p:cNvPr id="64" name="Rectangle 63"/>
            <p:cNvSpPr/>
            <p:nvPr/>
          </p:nvSpPr>
          <p:spPr>
            <a:xfrm>
              <a:off x="457200" y="2971800"/>
              <a:ext cx="152400" cy="381000"/>
            </a:xfrm>
            <a:prstGeom prst="rect">
              <a:avLst/>
            </a:prstGeom>
            <a:solidFill>
              <a:srgbClr val="7A7A7A"/>
            </a:solidFill>
            <a:ln w="28575" cap="flat" cmpd="sng" algn="ctr">
              <a:solidFill>
                <a:srgbClr val="7A7A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flipH="1">
              <a:off x="381000" y="3429001"/>
              <a:ext cx="76200" cy="228599"/>
            </a:xfrm>
            <a:prstGeom prst="line">
              <a:avLst/>
            </a:prstGeom>
            <a:noFill/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>
            <a:xfrm>
              <a:off x="515203" y="3429001"/>
              <a:ext cx="18197" cy="228599"/>
            </a:xfrm>
            <a:prstGeom prst="line">
              <a:avLst/>
            </a:prstGeom>
            <a:noFill/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>
            <a:xfrm>
              <a:off x="609600" y="3429001"/>
              <a:ext cx="76200" cy="228599"/>
            </a:xfrm>
            <a:prstGeom prst="line">
              <a:avLst/>
            </a:prstGeom>
            <a:noFill/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68" name="Rectangle 67"/>
          <p:cNvSpPr/>
          <p:nvPr/>
        </p:nvSpPr>
        <p:spPr>
          <a:xfrm>
            <a:off x="5915025" y="3075043"/>
            <a:ext cx="133350" cy="296334"/>
          </a:xfrm>
          <a:prstGeom prst="rect">
            <a:avLst/>
          </a:prstGeom>
          <a:solidFill>
            <a:srgbClr val="7A7A7A"/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13788" y="3056846"/>
            <a:ext cx="133350" cy="296334"/>
          </a:xfrm>
          <a:prstGeom prst="rect">
            <a:avLst/>
          </a:prstGeom>
          <a:solidFill>
            <a:srgbClr val="7A7A7A"/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743825" y="3075043"/>
            <a:ext cx="133350" cy="296334"/>
          </a:xfrm>
          <a:prstGeom prst="rect">
            <a:avLst/>
          </a:prstGeom>
          <a:solidFill>
            <a:srgbClr val="7A7A7A"/>
          </a:solidFill>
          <a:ln w="28575" cap="flat" cmpd="sng" algn="ctr">
            <a:solidFill>
              <a:srgbClr val="7A7A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20055" y="5073134"/>
            <a:ext cx="16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Intake manifold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120055" y="1854537"/>
            <a:ext cx="183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Exhaust manifold</a:t>
            </a:r>
            <a:endParaRPr 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68311" y="3762464"/>
            <a:ext cx="1289289" cy="646331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418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Measured Air Flow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68311" y="2895600"/>
            <a:ext cx="1289289" cy="646331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418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Measured A/F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49587" y="2145268"/>
            <a:ext cx="1636026" cy="36933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526DB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418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Fuel injectors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4180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193542" y="2514600"/>
            <a:ext cx="1476232" cy="6096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>
            <a:off x="6084058" y="2514601"/>
            <a:ext cx="812042" cy="5638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>
            <a:off x="6835538" y="2514600"/>
            <a:ext cx="251062" cy="50357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>
            <a:off x="7239000" y="2514601"/>
            <a:ext cx="504825" cy="50357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0" name="Cloud 79"/>
          <p:cNvSpPr/>
          <p:nvPr/>
        </p:nvSpPr>
        <p:spPr>
          <a:xfrm>
            <a:off x="228600" y="1676401"/>
            <a:ext cx="838200" cy="838200"/>
          </a:xfrm>
          <a:prstGeom prst="cloud">
            <a:avLst/>
          </a:prstGeom>
          <a:solidFill>
            <a:srgbClr val="020306"/>
          </a:solidFill>
          <a:ln w="28575" cap="flat" cmpd="sng" algn="ctr">
            <a:solidFill>
              <a:srgbClr val="02030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1" name="Wave 80"/>
          <p:cNvSpPr/>
          <p:nvPr/>
        </p:nvSpPr>
        <p:spPr>
          <a:xfrm>
            <a:off x="152400" y="4876800"/>
            <a:ext cx="914400" cy="838200"/>
          </a:xfrm>
          <a:prstGeom prst="wave">
            <a:avLst/>
          </a:prstGeom>
          <a:gradFill rotWithShape="1">
            <a:gsLst>
              <a:gs pos="0">
                <a:srgbClr val="000000">
                  <a:tint val="60000"/>
                  <a:satMod val="250000"/>
                </a:srgbClr>
              </a:gs>
              <a:gs pos="35000">
                <a:srgbClr val="000000">
                  <a:tint val="47000"/>
                  <a:satMod val="275000"/>
                </a:srgbClr>
              </a:gs>
              <a:gs pos="100000">
                <a:srgbClr val="000000">
                  <a:tint val="25000"/>
                  <a:satMod val="300000"/>
                </a:srgbClr>
              </a:gs>
            </a:gsLst>
            <a:lin ang="16200000" scaled="1"/>
          </a:gradFill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AIR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2304"/>
          </a:xfrm>
        </p:spPr>
        <p:txBody>
          <a:bodyPr/>
          <a:lstStyle/>
          <a:p>
            <a:r>
              <a:rPr lang="en-US" dirty="0" smtClean="0"/>
              <a:t>Dynamical phenomena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505200" cy="4876800"/>
          </a:xfrm>
        </p:spPr>
        <p:txBody>
          <a:bodyPr vert="horz" lIns="91440" tIns="45720" rIns="91440" bIns="45720" rtlCol="0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b="0" dirty="0"/>
              <a:t>Fuel </a:t>
            </a:r>
            <a:r>
              <a:rPr lang="en-US" sz="2400" b="0" dirty="0" err="1"/>
              <a:t>puddling</a:t>
            </a:r>
            <a:r>
              <a:rPr lang="en-US" sz="2400" b="0" dirty="0"/>
              <a:t> or </a:t>
            </a:r>
            <a:r>
              <a:rPr lang="en-US" sz="2400" b="0" dirty="0" smtClean="0"/>
              <a:t>Port wetting</a:t>
            </a: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400" b="0" dirty="0"/>
          </a:p>
        </p:txBody>
      </p:sp>
      <p:pic>
        <p:nvPicPr>
          <p:cNvPr id="5" name="Picture 2" descr="http://engine-codes.com/articles/images/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r="16512" b="30358"/>
          <a:stretch/>
        </p:blipFill>
        <p:spPr bwMode="auto">
          <a:xfrm>
            <a:off x="4419600" y="3066095"/>
            <a:ext cx="4384158" cy="19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14113" y="2741425"/>
            <a:ext cx="4229287" cy="2347642"/>
            <a:chOff x="-39025" y="2211202"/>
            <a:chExt cx="4229287" cy="2347642"/>
          </a:xfrm>
        </p:grpSpPr>
        <p:pic>
          <p:nvPicPr>
            <p:cNvPr id="7" name="Picture 2" descr="http://www.ret-monitor.com/articles/wp-content/uploads/2010/02/ecu-ems-fuel-puddl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8791" r="9635" b="11660"/>
            <a:stretch/>
          </p:blipFill>
          <p:spPr bwMode="auto">
            <a:xfrm>
              <a:off x="381000" y="2514600"/>
              <a:ext cx="3809262" cy="2044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44795" y="2438400"/>
              <a:ext cx="1460205" cy="838200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1854122">
              <a:off x="-39025" y="2211202"/>
              <a:ext cx="187564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Fuel commanded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57" y="3873599"/>
              <a:ext cx="16569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Fuel puddle</a:t>
              </a:r>
            </a:p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“wets” the wall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761349" y="3794979"/>
              <a:ext cx="445681" cy="93317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>
            <a:off x="4905997" y="3107775"/>
            <a:ext cx="609600" cy="574157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29280" y="2734326"/>
            <a:ext cx="14651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Exhaust entry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8017" y="5297269"/>
            <a:ext cx="204434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O</a:t>
            </a:r>
            <a:r>
              <a:rPr lang="en-US" baseline="-25000" dirty="0" smtClean="0">
                <a:latin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</a:rPr>
              <a:t> sensor measures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A/F ratio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934200" y="4529604"/>
            <a:ext cx="762000" cy="75477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5638800" y="3681932"/>
            <a:ext cx="1176670" cy="847672"/>
          </a:xfrm>
          <a:custGeom>
            <a:avLst/>
            <a:gdLst>
              <a:gd name="connsiteX0" fmla="*/ 0 w 1031358"/>
              <a:gd name="connsiteY0" fmla="*/ 0 h 606190"/>
              <a:gd name="connsiteX1" fmla="*/ 127590 w 1031358"/>
              <a:gd name="connsiteY1" fmla="*/ 85060 h 606190"/>
              <a:gd name="connsiteX2" fmla="*/ 106325 w 1031358"/>
              <a:gd name="connsiteY2" fmla="*/ 148856 h 606190"/>
              <a:gd name="connsiteX3" fmla="*/ 116958 w 1031358"/>
              <a:gd name="connsiteY3" fmla="*/ 180753 h 606190"/>
              <a:gd name="connsiteX4" fmla="*/ 148855 w 1031358"/>
              <a:gd name="connsiteY4" fmla="*/ 191386 h 606190"/>
              <a:gd name="connsiteX5" fmla="*/ 233916 w 1031358"/>
              <a:gd name="connsiteY5" fmla="*/ 202019 h 606190"/>
              <a:gd name="connsiteX6" fmla="*/ 244548 w 1031358"/>
              <a:gd name="connsiteY6" fmla="*/ 318977 h 606190"/>
              <a:gd name="connsiteX7" fmla="*/ 276446 w 1031358"/>
              <a:gd name="connsiteY7" fmla="*/ 329609 h 606190"/>
              <a:gd name="connsiteX8" fmla="*/ 361507 w 1031358"/>
              <a:gd name="connsiteY8" fmla="*/ 340242 h 606190"/>
              <a:gd name="connsiteX9" fmla="*/ 350874 w 1031358"/>
              <a:gd name="connsiteY9" fmla="*/ 372139 h 606190"/>
              <a:gd name="connsiteX10" fmla="*/ 361507 w 1031358"/>
              <a:gd name="connsiteY10" fmla="*/ 404037 h 606190"/>
              <a:gd name="connsiteX11" fmla="*/ 520995 w 1031358"/>
              <a:gd name="connsiteY11" fmla="*/ 435935 h 606190"/>
              <a:gd name="connsiteX12" fmla="*/ 542260 w 1031358"/>
              <a:gd name="connsiteY12" fmla="*/ 510363 h 606190"/>
              <a:gd name="connsiteX13" fmla="*/ 606055 w 1031358"/>
              <a:gd name="connsiteY13" fmla="*/ 542260 h 606190"/>
              <a:gd name="connsiteX14" fmla="*/ 701748 w 1031358"/>
              <a:gd name="connsiteY14" fmla="*/ 499730 h 606190"/>
              <a:gd name="connsiteX15" fmla="*/ 733646 w 1031358"/>
              <a:gd name="connsiteY15" fmla="*/ 510363 h 606190"/>
              <a:gd name="connsiteX16" fmla="*/ 754911 w 1031358"/>
              <a:gd name="connsiteY16" fmla="*/ 542260 h 606190"/>
              <a:gd name="connsiteX17" fmla="*/ 776176 w 1031358"/>
              <a:gd name="connsiteY17" fmla="*/ 563526 h 606190"/>
              <a:gd name="connsiteX18" fmla="*/ 786809 w 1031358"/>
              <a:gd name="connsiteY18" fmla="*/ 595423 h 606190"/>
              <a:gd name="connsiteX19" fmla="*/ 882502 w 1031358"/>
              <a:gd name="connsiteY19" fmla="*/ 584791 h 606190"/>
              <a:gd name="connsiteX20" fmla="*/ 914400 w 1031358"/>
              <a:gd name="connsiteY20" fmla="*/ 574158 h 606190"/>
              <a:gd name="connsiteX21" fmla="*/ 946297 w 1031358"/>
              <a:gd name="connsiteY21" fmla="*/ 563526 h 606190"/>
              <a:gd name="connsiteX22" fmla="*/ 999460 w 1031358"/>
              <a:gd name="connsiteY22" fmla="*/ 574158 h 606190"/>
              <a:gd name="connsiteX23" fmla="*/ 1031358 w 1031358"/>
              <a:gd name="connsiteY23" fmla="*/ 584791 h 6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1358" h="606190">
                <a:moveTo>
                  <a:pt x="0" y="0"/>
                </a:moveTo>
                <a:cubicBezTo>
                  <a:pt x="26197" y="183386"/>
                  <a:pt x="-29992" y="-37504"/>
                  <a:pt x="127590" y="85060"/>
                </a:cubicBezTo>
                <a:cubicBezTo>
                  <a:pt x="145284" y="98822"/>
                  <a:pt x="106325" y="148856"/>
                  <a:pt x="106325" y="148856"/>
                </a:cubicBezTo>
                <a:cubicBezTo>
                  <a:pt x="109869" y="159488"/>
                  <a:pt x="109033" y="172828"/>
                  <a:pt x="116958" y="180753"/>
                </a:cubicBezTo>
                <a:cubicBezTo>
                  <a:pt x="124883" y="188678"/>
                  <a:pt x="137828" y="189381"/>
                  <a:pt x="148855" y="191386"/>
                </a:cubicBezTo>
                <a:cubicBezTo>
                  <a:pt x="176968" y="196498"/>
                  <a:pt x="205562" y="198475"/>
                  <a:pt x="233916" y="202019"/>
                </a:cubicBezTo>
                <a:cubicBezTo>
                  <a:pt x="237460" y="241005"/>
                  <a:pt x="232169" y="281839"/>
                  <a:pt x="244548" y="318977"/>
                </a:cubicBezTo>
                <a:cubicBezTo>
                  <a:pt x="248092" y="329610"/>
                  <a:pt x="265419" y="327604"/>
                  <a:pt x="276446" y="329609"/>
                </a:cubicBezTo>
                <a:cubicBezTo>
                  <a:pt x="304559" y="334720"/>
                  <a:pt x="333153" y="336698"/>
                  <a:pt x="361507" y="340242"/>
                </a:cubicBezTo>
                <a:cubicBezTo>
                  <a:pt x="357963" y="350874"/>
                  <a:pt x="350874" y="360931"/>
                  <a:pt x="350874" y="372139"/>
                </a:cubicBezTo>
                <a:cubicBezTo>
                  <a:pt x="350874" y="383347"/>
                  <a:pt x="352387" y="397523"/>
                  <a:pt x="361507" y="404037"/>
                </a:cubicBezTo>
                <a:cubicBezTo>
                  <a:pt x="396227" y="428837"/>
                  <a:pt x="488247" y="432296"/>
                  <a:pt x="520995" y="435935"/>
                </a:cubicBezTo>
                <a:cubicBezTo>
                  <a:pt x="521689" y="438710"/>
                  <a:pt x="536715" y="503432"/>
                  <a:pt x="542260" y="510363"/>
                </a:cubicBezTo>
                <a:cubicBezTo>
                  <a:pt x="557250" y="529101"/>
                  <a:pt x="585042" y="535256"/>
                  <a:pt x="606055" y="542260"/>
                </a:cubicBezTo>
                <a:cubicBezTo>
                  <a:pt x="681974" y="516954"/>
                  <a:pt x="651200" y="533429"/>
                  <a:pt x="701748" y="499730"/>
                </a:cubicBezTo>
                <a:cubicBezTo>
                  <a:pt x="712381" y="503274"/>
                  <a:pt x="724894" y="503362"/>
                  <a:pt x="733646" y="510363"/>
                </a:cubicBezTo>
                <a:cubicBezTo>
                  <a:pt x="743624" y="518346"/>
                  <a:pt x="746928" y="532282"/>
                  <a:pt x="754911" y="542260"/>
                </a:cubicBezTo>
                <a:cubicBezTo>
                  <a:pt x="761173" y="550088"/>
                  <a:pt x="769088" y="556437"/>
                  <a:pt x="776176" y="563526"/>
                </a:cubicBezTo>
                <a:cubicBezTo>
                  <a:pt x="779720" y="574158"/>
                  <a:pt x="778884" y="587498"/>
                  <a:pt x="786809" y="595423"/>
                </a:cubicBezTo>
                <a:cubicBezTo>
                  <a:pt x="813391" y="622005"/>
                  <a:pt x="861235" y="591880"/>
                  <a:pt x="882502" y="584791"/>
                </a:cubicBezTo>
                <a:lnTo>
                  <a:pt x="914400" y="574158"/>
                </a:lnTo>
                <a:lnTo>
                  <a:pt x="946297" y="563526"/>
                </a:lnTo>
                <a:cubicBezTo>
                  <a:pt x="964018" y="567070"/>
                  <a:pt x="981928" y="569775"/>
                  <a:pt x="999460" y="574158"/>
                </a:cubicBezTo>
                <a:cubicBezTo>
                  <a:pt x="1010333" y="576876"/>
                  <a:pt x="1031358" y="584791"/>
                  <a:pt x="1031358" y="584791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125987" y="4146388"/>
            <a:ext cx="779220" cy="116119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86677" y="5269468"/>
            <a:ext cx="16553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Transport Delay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7221" y="4403822"/>
            <a:ext cx="401379" cy="974046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47800" y="5377868"/>
            <a:ext cx="259080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" rIns="4572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Actual fuel aspirated into combustion chamber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0" y="1447800"/>
            <a:ext cx="35052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sz="24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en-US" dirty="0"/>
              <a:t>Exhaust Gas Variable Transport Delay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496"/>
            <a:ext cx="9144000" cy="5599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plant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5832" y="1518245"/>
                <a:ext cx="2181463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=10(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2" y="1518245"/>
                <a:ext cx="2181463" cy="6182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2415" y="2235799"/>
                <a:ext cx="6828216" cy="997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34180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34180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341806"/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341806"/>
                                                  </a:solidFill>
                                                  <a:latin typeface="Cambria Math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341806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15" y="2235799"/>
                <a:ext cx="6828216" cy="9971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0015" y="3230964"/>
                <a:ext cx="5846472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0.002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−0.12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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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∆(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5" y="3230964"/>
                <a:ext cx="5846472" cy="8082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7687" y="4101238"/>
                <a:ext cx="3943131" cy="623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1 − 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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𝑛</m:t>
                              </m:r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341806"/>
                                      </a:solidFill>
                                      <a:latin typeface="Cambria Math"/>
                                      <a:sym typeface="Symbol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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7" y="4101238"/>
                <a:ext cx="3943131" cy="6237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5137" y="4735486"/>
                <a:ext cx="3279616" cy="67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341806"/>
                          </a:solidFill>
                          <a:latin typeface="Cambria Math"/>
                          <a:sym typeface="Symbol"/>
                        </a:rPr>
                        <m:t>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  <a:sym typeface="Symbo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sym typeface="Symbol"/>
                                </a:rPr>
                                <m:t>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solidFill>
                            <a:srgbClr val="341806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34180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41806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341806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41806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7" y="4735486"/>
                <a:ext cx="3279616" cy="6753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1254415" y="4806689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64015" y="4146665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64215" y="4343999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758596" y="5042005"/>
            <a:ext cx="960757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8"/>
          <a:stretch/>
        </p:blipFill>
        <p:spPr bwMode="auto">
          <a:xfrm>
            <a:off x="6186487" y="3136378"/>
            <a:ext cx="2500313" cy="3340622"/>
          </a:xfrm>
          <a:prstGeom prst="rect">
            <a:avLst/>
          </a:prstGeom>
          <a:solidFill>
            <a:schemeClr val="bg2"/>
          </a:solidFill>
          <a:ln w="73025" cmpd="dbl">
            <a:solidFill>
              <a:srgbClr val="7030A0"/>
            </a:solidFill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2519252" y="4146665"/>
            <a:ext cx="4602563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19353" y="5294405"/>
            <a:ext cx="3631062" cy="1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96287" y="4806689"/>
            <a:ext cx="3024344" cy="1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912015" y="3368628"/>
            <a:ext cx="1066800" cy="532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1806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959765" y="3635081"/>
            <a:ext cx="2457450" cy="5492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13035" y="1951825"/>
            <a:ext cx="305820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Cambria" pitchFamily="18" charset="0"/>
              </a:rPr>
              <a:t>Delay Differential Equation</a:t>
            </a:r>
            <a:endParaRPr lang="en-US" b="1" dirty="0">
              <a:latin typeface="Cambria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724400" y="2326649"/>
            <a:ext cx="832093" cy="1041979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29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/>
          <a:lstStyle/>
          <a:p>
            <a:r>
              <a:rPr lang="en-US" dirty="0" smtClean="0"/>
              <a:t>What is Powertrain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Real-time Control Algorithms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Examples: Air/Fuel Ratio Control, Idle Speed Control,  Exhaust-gas recirculation, boost control, Electronic throttle control, battery management systems, etc.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dirty="0" smtClean="0"/>
              <a:t>On-board Diagnostic Algorithms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Fuel and air metering, emissions controls, misfire indication, telematics, fleet tracking, etc.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/>
          <a:lstStyle/>
          <a:p>
            <a:r>
              <a:rPr lang="en-US" dirty="0" smtClean="0"/>
              <a:t>Controller Hybrid Automaton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10000" y="1295400"/>
            <a:ext cx="15240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startup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33600" y="4953000"/>
            <a:ext cx="1772636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s</a:t>
            </a:r>
            <a:r>
              <a:rPr lang="en-US" b="1" dirty="0" smtClean="0">
                <a:latin typeface="Calibri" panose="020F0502020204030204" pitchFamily="34" charset="0"/>
              </a:rPr>
              <a:t>ensor failure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0" y="3120656"/>
            <a:ext cx="15240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normal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86400" y="4953000"/>
            <a:ext cx="16002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</a:rPr>
              <a:t>power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>
            <a:off x="4572000" y="2209800"/>
            <a:ext cx="0" cy="910856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3019918" y="3962400"/>
            <a:ext cx="790082" cy="990600"/>
          </a:xfrm>
          <a:prstGeom prst="straightConnector1">
            <a:avLst/>
          </a:prstGeom>
          <a:ln w="412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34000" y="3962400"/>
            <a:ext cx="912628" cy="997688"/>
          </a:xfrm>
          <a:prstGeom prst="straightConnector1">
            <a:avLst/>
          </a:prstGeom>
          <a:ln w="41275">
            <a:solidFill>
              <a:srgbClr val="0070C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3"/>
          </p:cNvCxnSpPr>
          <p:nvPr/>
        </p:nvCxnSpPr>
        <p:spPr>
          <a:xfrm>
            <a:off x="5334000" y="3577856"/>
            <a:ext cx="1143000" cy="1375144"/>
          </a:xfrm>
          <a:prstGeom prst="curvedConnector2">
            <a:avLst/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>
            <a:off x="1714500" y="5514975"/>
            <a:ext cx="838200" cy="704850"/>
          </a:xfrm>
          <a:prstGeom prst="arc">
            <a:avLst>
              <a:gd name="adj1" fmla="val 375391"/>
              <a:gd name="adj2" fmla="val 16183907"/>
            </a:avLst>
          </a:prstGeom>
          <a:ln w="3810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9200" y="1884862"/>
            <a:ext cx="685800" cy="457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2342062"/>
            <a:ext cx="2667000" cy="1723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76000"/>
              <a:buFont typeface="Wingdings 3"/>
              <a:buChar char=""/>
              <a:defRPr sz="24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No Feedback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Only </a:t>
            </a:r>
            <a:r>
              <a:rPr lang="en-US" sz="2000" dirty="0" err="1"/>
              <a:t>feedforward</a:t>
            </a:r>
            <a:r>
              <a:rPr lang="en-US" sz="2000" dirty="0"/>
              <a:t> estimator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10400" y="1884862"/>
            <a:ext cx="685800" cy="457200"/>
          </a:xfrm>
          <a:prstGeom prst="rect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2342061"/>
            <a:ext cx="2286000" cy="132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74320" indent="-27432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 sz="2000" b="0">
                <a:latin typeface="Calibri" panose="020F0502020204030204" pitchFamily="34" charset="0"/>
              </a:defRPr>
            </a:lvl1pPr>
            <a:lvl2pPr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baseline="0">
                <a:latin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6pPr>
            <a:lvl7pPr marL="29718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7pPr>
            <a:lvl8pPr marL="34290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8pPr>
            <a:lvl9pPr marL="3886200" indent="-2286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en-US" dirty="0"/>
              <a:t>Feedback Control</a:t>
            </a:r>
          </a:p>
          <a:p>
            <a:r>
              <a:rPr lang="en-US" dirty="0"/>
              <a:t>+ </a:t>
            </a:r>
            <a:r>
              <a:rPr lang="en-US" dirty="0" err="1"/>
              <a:t>Feedforward</a:t>
            </a:r>
            <a:r>
              <a:rPr lang="en-US" dirty="0"/>
              <a:t>        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0633" y="4045946"/>
                <a:ext cx="149953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𝟕𝟎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𝒐</m:t>
                          </m:r>
                        </m:sup>
                      </m:sSup>
                    </m:oMath>
                  </m:oMathPara>
                </a14:m>
                <a:endParaRPr lang="en-US" sz="2400" b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633" y="4045946"/>
                <a:ext cx="1499533" cy="453137"/>
              </a:xfrm>
              <a:prstGeom prst="rect">
                <a:avLst/>
              </a:prstGeom>
              <a:blipFill rotWithShape="1"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86474" y="4391758"/>
                <a:ext cx="1499533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𝟓</m:t>
                          </m:r>
                          <m:r>
                            <a:rPr lang="en-US" sz="2400" b="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𝒐</m:t>
                          </m:r>
                        </m:sup>
                      </m:sSup>
                    </m:oMath>
                  </m:oMathPara>
                </a14:m>
                <a:endParaRPr lang="en-US" sz="2400" b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74" y="4391758"/>
                <a:ext cx="1499533" cy="453137"/>
              </a:xfrm>
              <a:prstGeom prst="rect">
                <a:avLst/>
              </a:prstGeom>
              <a:blipFill rotWithShape="1"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05400" y="5458249"/>
                <a:ext cx="2438400" cy="40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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𝐫𝐞𝐟</m:t>
                          </m:r>
                        </m:sub>
                        <m:sup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  <m:t>𝐩𝐨𝐰𝐞𝐫</m:t>
                          </m:r>
                        </m:sup>
                      </m:sSub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𝟏𝟐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𝟓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458249"/>
                <a:ext cx="2438400" cy="409151"/>
              </a:xfrm>
              <a:prstGeom prst="rect">
                <a:avLst/>
              </a:prstGeom>
              <a:blipFill rotWithShape="1"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86200" y="3590695"/>
                <a:ext cx="1407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590695"/>
                <a:ext cx="140704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86200" y="1838094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838094"/>
                <a:ext cx="1447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00400" y="2295894"/>
                <a:ext cx="130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ea typeface="Cambria Math"/>
                  </a:rPr>
                  <a:t>Startup Time 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𝝉</m:t>
                    </m:r>
                    <m:r>
                      <a:rPr lang="en-US" sz="2000" b="1" i="1" baseline="-250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𝑰</m:t>
                    </m:r>
                  </m:oMath>
                </a14:m>
                <a:r>
                  <a:rPr lang="en-US" sz="2000" b="1" baseline="30000" dirty="0" smtClean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</a:rPr>
                  <a:t>  </a:t>
                </a:r>
                <a:endParaRPr lang="en-US" sz="2000" dirty="0" smtClean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95894"/>
                <a:ext cx="1301774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2336" t="-2830" r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7518" y="5459897"/>
                <a:ext cx="1407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ref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=14.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7 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518" y="5459897"/>
                <a:ext cx="1407042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30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Challenge: </a:t>
            </a:r>
            <a:r>
              <a:rPr lang="en-US" i="1" dirty="0" smtClean="0"/>
              <a:t>Verify</a:t>
            </a:r>
            <a:r>
              <a:rPr lang="en-US" dirty="0" smtClean="0"/>
              <a:t> these Temporal Logic Requirements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3400" y="1600200"/>
                <a:ext cx="151573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−14.7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14.7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0"/>
                <a:ext cx="1515735" cy="6173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34693" y="1752600"/>
            <a:ext cx="217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Normalized A/F Ratio</a:t>
            </a:r>
            <a:endParaRPr lang="en-US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397142"/>
                  </p:ext>
                </p:extLst>
              </p:nvPr>
            </p:nvGraphicFramePr>
            <p:xfrm>
              <a:off x="228600" y="2257046"/>
              <a:ext cx="8686800" cy="361035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429250"/>
                    <a:gridCol w="3257550"/>
                  </a:tblGrid>
                  <a:tr h="404390"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Normal Mode Requirements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C592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3151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  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A/F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ratio always within 5% after initial startup time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16331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box>
                                      <m:box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boxPr>
                                      <m:e>
                                        <m:box>
                                          <m:box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boxPr>
                                          <m:e>
                                            <m:box>
                                              <m:box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box>
                                                  <m:boxPr>
                                                    <m:ctrlPr>
                                                      <a:rPr lang="en-US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boxPr>
                                                  <m:e>
                                                    <m:r>
                                                      <a:rPr lang="en-US" smtClean="0">
                                                        <a:latin typeface="Cambria Math"/>
                                                      </a:rPr>
                                                      <m:t>□</m:t>
                                                    </m:r>
                                                  </m:e>
                                                </m:box>
                                              </m:e>
                                            </m:box>
                                          </m:e>
                                        </m:box>
                                      </m:e>
                                    </m:box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/>
                                      </a:rPr>
                                      <m:t>rise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∨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/>
                                      </a:rPr>
                                      <m:t>fall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box>
                                          <m:box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box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□</m:t>
                                            </m:r>
                                          </m:e>
                                        </m:box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𝜂</m:t>
                                            </m:r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𝜁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&lt;0.02</m:t>
                                    </m:r>
                                  </m:e>
                                </m:d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i="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After every rising or falling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edge of pulse input, signal settles within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aseline="0" smtClean="0">
                                  <a:latin typeface="Cambria Math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seconds, and remains settled till the next edge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98348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kern="1200" dirty="0" smtClean="0">
                                        <a:latin typeface="Calibri" panose="020F0502020204030204" pitchFamily="34" charset="0"/>
                                      </a:rPr>
                                      <m:t>◇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𝜆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mtClean="0"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−14.7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𝑢</m:t>
                                        </m:r>
                                        <m:d>
                                          <m:dPr>
                                            <m:ctrlPr>
                                              <a:rPr lang="en-US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𝜏</m:t>
                                            </m:r>
                                            <m:r>
                                              <a:rPr lang="en-US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mtClean="0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</m:nary>
                                  </m:e>
                                </m:rad>
                                <m:r>
                                  <a:rPr lang="en-US" smtClean="0">
                                    <a:latin typeface="Cambria Math"/>
                                  </a:rPr>
                                  <m:t>&lt;0.05 </m:t>
                                </m:r>
                              </m:oMath>
                            </m:oMathPara>
                          </a14:m>
                          <a:endParaRPr lang="en-US" b="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RMS error is less than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0.05</a:t>
                          </a:r>
                          <a:endParaRPr 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2765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latin typeface="Cambria Math"/>
                                          </a:rPr>
                                          <m:t>s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,  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Maximum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overshoot is 0.05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126754"/>
                  </p:ext>
                </p:extLst>
              </p:nvPr>
            </p:nvGraphicFramePr>
            <p:xfrm>
              <a:off x="228600" y="2257046"/>
              <a:ext cx="8686800" cy="361035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429250"/>
                    <a:gridCol w="3257550"/>
                  </a:tblGrid>
                  <a:tr h="404390"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bg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Normal Mode Requirements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C592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631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12" t="-63462" r="-59933" b="-41153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A/F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ratio always within 5% after initial startup time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163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12" t="-89005" r="-59933" b="-124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67041" t="-89005" b="-124084"/>
                          </a:stretch>
                        </a:blipFill>
                      </a:tcPr>
                    </a:tc>
                  </a:tr>
                  <a:tr h="983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12" t="-222840" r="-59933" b="-4629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RMS error is less than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0.05</a:t>
                          </a:r>
                          <a:endParaRPr 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276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12" t="-747143" r="-59933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sz="1600" dirty="0" smtClean="0">
                              <a:latin typeface="Calibri" panose="020F0502020204030204" pitchFamily="34" charset="0"/>
                            </a:rPr>
                            <a:t>Maximum</a:t>
                          </a:r>
                          <a:r>
                            <a:rPr lang="en-US" sz="1600" baseline="0" dirty="0" smtClean="0">
                              <a:latin typeface="Calibri" panose="020F0502020204030204" pitchFamily="34" charset="0"/>
                            </a:rPr>
                            <a:t> overshoot is 0.05</a:t>
                          </a:r>
                          <a:endParaRPr 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R>
                        <a:lnT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T>
                        <a:lnB w="12700" cap="flat" cmpd="sng" algn="ctr">
                          <a:solidFill>
                            <a:srgbClr val="DC5924">
                              <a:shade val="95000"/>
                              <a:satMod val="105000"/>
                            </a:srgbClr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876800" y="1030813"/>
            <a:ext cx="3733799" cy="113877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SzPct val="75000"/>
            </a:pPr>
            <a:r>
              <a:rPr lang="en-US" sz="2400" dirty="0" smtClean="0">
                <a:solidFill>
                  <a:srgbClr val="FF0000"/>
                </a:solidFill>
              </a:rPr>
              <a:t>Existing formal verification techniques struggle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</a:rPr>
              <a:t>Some </a:t>
            </a:r>
            <a:r>
              <a:rPr lang="en-US" sz="2000" dirty="0">
                <a:solidFill>
                  <a:srgbClr val="FF0000"/>
                </a:solidFill>
              </a:rPr>
              <a:t>early results with </a:t>
            </a:r>
            <a:r>
              <a:rPr lang="en-US" sz="2000" dirty="0" smtClean="0">
                <a:solidFill>
                  <a:srgbClr val="FF0000"/>
                </a:solidFill>
              </a:rPr>
              <a:t>C2E2</a:t>
            </a:r>
            <a:r>
              <a:rPr lang="en-US" sz="2000" baseline="300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934199"/>
            <a:ext cx="9067800" cy="523220"/>
          </a:xfrm>
          <a:prstGeom prst="rect">
            <a:avLst/>
          </a:prstGeom>
          <a:noFill/>
        </p:spPr>
        <p:txBody>
          <a:bodyPr wrap="square" lIns="45720" rIns="0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[1] C. </a:t>
            </a:r>
            <a:r>
              <a:rPr lang="en-US" sz="1400" dirty="0">
                <a:solidFill>
                  <a:srgbClr val="FF0000"/>
                </a:solidFill>
              </a:rPr>
              <a:t>Fan, </a:t>
            </a:r>
            <a:r>
              <a:rPr lang="en-US" sz="1400" dirty="0" smtClean="0">
                <a:solidFill>
                  <a:srgbClr val="FF0000"/>
                </a:solidFill>
              </a:rPr>
              <a:t>PS. Duggirala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smtClean="0">
                <a:solidFill>
                  <a:srgbClr val="FF0000"/>
                </a:solidFill>
              </a:rPr>
              <a:t>S. Mitra, M. </a:t>
            </a:r>
            <a:r>
              <a:rPr lang="en-US" sz="1400" dirty="0" err="1" smtClean="0">
                <a:solidFill>
                  <a:srgbClr val="FF0000"/>
                </a:solidFill>
              </a:rPr>
              <a:t>Viswanathan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sz="1400" i="1" dirty="0" smtClean="0">
                <a:solidFill>
                  <a:srgbClr val="FF0000"/>
                </a:solidFill>
              </a:rPr>
              <a:t>Progress </a:t>
            </a:r>
            <a:r>
              <a:rPr lang="en-US" sz="1400" i="1" dirty="0">
                <a:solidFill>
                  <a:srgbClr val="FF0000"/>
                </a:solidFill>
              </a:rPr>
              <a:t>on Powertrain Verification Challenge with </a:t>
            </a:r>
            <a:r>
              <a:rPr lang="en-US" sz="1400" i="1" dirty="0" smtClean="0">
                <a:solidFill>
                  <a:srgbClr val="FF0000"/>
                </a:solidFill>
              </a:rPr>
              <a:t>C2E2</a:t>
            </a:r>
            <a:r>
              <a:rPr lang="en-US" sz="1400" dirty="0" smtClean="0">
                <a:solidFill>
                  <a:srgbClr val="FF0000"/>
                </a:solidFill>
              </a:rPr>
              <a:t>, ARCH 2015</a:t>
            </a:r>
            <a:r>
              <a:rPr lang="en-US" sz="1400" b="1" dirty="0" smtClean="0">
                <a:solidFill>
                  <a:srgbClr val="FF0000"/>
                </a:solidFill>
              </a:rPr>
              <a:t>, Best Talk Award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31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8200" y="1588702"/>
            <a:ext cx="7719954" cy="4043609"/>
            <a:chOff x="4241800" y="1312982"/>
            <a:chExt cx="4475480" cy="3253740"/>
          </a:xfrm>
        </p:grpSpPr>
        <p:pic>
          <p:nvPicPr>
            <p:cNvPr id="5" name="Content Placeholder 6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" t="2669" r="190"/>
            <a:stretch/>
          </p:blipFill>
          <p:spPr>
            <a:xfrm>
              <a:off x="4241800" y="1312982"/>
              <a:ext cx="4475480" cy="325374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 bwMode="auto">
            <a:xfrm>
              <a:off x="6035040" y="1691640"/>
              <a:ext cx="411480" cy="41148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036310" y="3566160"/>
              <a:ext cx="410210" cy="86868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56680" y="2194560"/>
              <a:ext cx="411480" cy="20574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6479540" y="1463040"/>
              <a:ext cx="3886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5577840" y="1645920"/>
              <a:ext cx="59436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6391193" y="4526280"/>
              <a:ext cx="55824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really real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398262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Diesel Air Path model + Model Predictive Controller 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Developed by Toyota MBD + University of Michigan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Strongly nonlinear 8th order model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Gain scheduled controller with</a:t>
            </a:r>
          </a:p>
          <a:p>
            <a:pPr marL="631825" lvl="1" indent="-282575">
              <a:lnSpc>
                <a:spcPct val="150000"/>
              </a:lnSpc>
            </a:pPr>
            <a:r>
              <a:rPr lang="en-US" sz="2000" dirty="0"/>
              <a:t>Actuator </a:t>
            </a:r>
            <a:r>
              <a:rPr lang="en-US" sz="2000" dirty="0" smtClean="0"/>
              <a:t>inversion</a:t>
            </a:r>
          </a:p>
          <a:p>
            <a:pPr marL="631825" lvl="1" indent="-282575">
              <a:lnSpc>
                <a:spcPct val="150000"/>
              </a:lnSpc>
            </a:pPr>
            <a:r>
              <a:rPr lang="en-US" sz="2000" dirty="0" smtClean="0"/>
              <a:t>Selective </a:t>
            </a:r>
            <a:r>
              <a:rPr lang="en-US" sz="2000" dirty="0"/>
              <a:t>constraint </a:t>
            </a:r>
            <a:r>
              <a:rPr lang="en-US" sz="2000" dirty="0" smtClean="0"/>
              <a:t>enforcement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MBD: Opportunities &amp;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51851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Engine Hardware/Control Software Co-design</a:t>
            </a:r>
          </a:p>
          <a:p>
            <a:pPr marL="457200" lvl="1"/>
            <a:r>
              <a:rPr lang="en-US" sz="1800" dirty="0"/>
              <a:t>Can we design control software for potential variations in engine hardware components?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Virtual Calibration</a:t>
            </a:r>
          </a:p>
          <a:p>
            <a:pPr marL="457200" lvl="1"/>
            <a:r>
              <a:rPr lang="en-US" sz="1800" dirty="0"/>
              <a:t>Is plant model accurate enough?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Early bug-detection</a:t>
            </a:r>
          </a:p>
          <a:p>
            <a:pPr marL="457200" lvl="1"/>
            <a:r>
              <a:rPr lang="en-US" sz="1800" dirty="0"/>
              <a:t>Is plant model rich enough to find bugs in closed-loop system?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Machine-checkable Requirements</a:t>
            </a:r>
          </a:p>
          <a:p>
            <a:pPr marL="457200" lvl="1"/>
            <a:r>
              <a:rPr lang="en-US" sz="1800" dirty="0"/>
              <a:t>Who will write them?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Scaling and Industrializing MBD V&amp;V:</a:t>
            </a:r>
          </a:p>
          <a:p>
            <a:pPr marL="0" indent="0" algn="ctr">
              <a:buNone/>
            </a:pPr>
            <a:r>
              <a:rPr lang="en-US" dirty="0" smtClean="0"/>
              <a:t>A case for simulation-guided formal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Spectrum of Analysis Techniques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2829" y="1942474"/>
            <a:ext cx="3196771" cy="394701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599" y="1942474"/>
            <a:ext cx="4287039" cy="394701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19200" y="1698486"/>
            <a:ext cx="0" cy="480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6200" y="5889486"/>
            <a:ext cx="876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1335" y="1684378"/>
            <a:ext cx="492443" cy="404213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Can apply to real designs? (scalability)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5977354"/>
            <a:ext cx="273074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How formal/exhaustive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524000" y="4213086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Linear Analysis (symbolic)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285999" y="3305889"/>
            <a:ext cx="20574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Test Vector </a:t>
            </a:r>
            <a:r>
              <a:rPr lang="en-US" sz="1600" b="0" dirty="0">
                <a:latin typeface="Calibri" panose="020F0502020204030204" pitchFamily="34" charset="0"/>
              </a:rPr>
              <a:t>G</a:t>
            </a:r>
            <a:r>
              <a:rPr lang="en-US" sz="1600" b="0" dirty="0" smtClean="0">
                <a:latin typeface="Calibri" panose="020F0502020204030204" pitchFamily="34" charset="0"/>
              </a:rPr>
              <a:t>eneration for </a:t>
            </a:r>
            <a:r>
              <a:rPr lang="en-US" sz="1600" b="0" dirty="0">
                <a:latin typeface="Calibri" panose="020F0502020204030204" pitchFamily="34" charset="0"/>
              </a:rPr>
              <a:t>Model Coverage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447800" y="2079486"/>
            <a:ext cx="1676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Simulation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447800" y="2713911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Linear Analysis (numerical)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325471" y="3705444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err="1" smtClean="0">
                <a:latin typeface="Calibri" panose="020F0502020204030204" pitchFamily="34" charset="0"/>
              </a:rPr>
              <a:t>Concolic</a:t>
            </a:r>
            <a:r>
              <a:rPr lang="en-US" sz="1600" b="0" dirty="0" smtClean="0">
                <a:latin typeface="Calibri" panose="020F0502020204030204" pitchFamily="34" charset="0"/>
              </a:rPr>
              <a:t> </a:t>
            </a:r>
            <a:endParaRPr lang="en-US" sz="1600" b="0" dirty="0">
              <a:latin typeface="Calibri" panose="020F0502020204030204" pitchFamily="34" charset="0"/>
            </a:endParaRP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Testing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400352" y="4962673"/>
            <a:ext cx="13062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0" indent="0" algn="l" eaLnBrk="1" hangingPunct="1"/>
            <a:endParaRPr lang="en-US" sz="1600" b="0" dirty="0" smtClean="0">
              <a:latin typeface="Calibri" panose="020F0502020204030204" pitchFamily="34" charset="0"/>
            </a:endParaRPr>
          </a:p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>
                <a:latin typeface="Calibri" panose="020F0502020204030204" pitchFamily="34" charset="0"/>
              </a:rPr>
              <a:t>Theorem </a:t>
            </a:r>
            <a:endParaRPr lang="en-US" sz="1600" b="0" dirty="0" smtClean="0">
              <a:latin typeface="Calibri" panose="020F0502020204030204" pitchFamily="34" charset="0"/>
            </a:endParaRP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Proving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4876800" y="4390311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(Bounded) Model Checking</a:t>
            </a: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6096000" y="4695111"/>
            <a:ext cx="1676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Stability</a:t>
            </a:r>
          </a:p>
          <a:p>
            <a:pPr marL="0" indent="0" algn="l" eaLnBrk="1" hangingPunct="1"/>
            <a:r>
              <a:rPr lang="en-US" sz="1600" b="0" dirty="0" smtClean="0">
                <a:latin typeface="Calibri" panose="020F0502020204030204" pitchFamily="34" charset="0"/>
              </a:rPr>
              <a:t>   Proofs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5715000" y="5304711"/>
            <a:ext cx="1421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b="0" dirty="0" smtClean="0">
                <a:latin typeface="Calibri" panose="020F0502020204030204" pitchFamily="34" charset="0"/>
              </a:rPr>
              <a:t>Reachability</a:t>
            </a:r>
          </a:p>
          <a:p>
            <a:pPr marL="0" indent="0" algn="l" eaLnBrk="1" hangingPunct="1"/>
            <a:r>
              <a:rPr lang="en-US" sz="1600" b="0" dirty="0">
                <a:latin typeface="Calibri" panose="020F0502020204030204" pitchFamily="34" charset="0"/>
              </a:rPr>
              <a:t> </a:t>
            </a:r>
            <a:r>
              <a:rPr lang="en-US" sz="1600" b="0" dirty="0" smtClean="0">
                <a:latin typeface="Calibri" panose="020F0502020204030204" pitchFamily="34" charset="0"/>
              </a:rPr>
              <a:t>  Analysis</a:t>
            </a:r>
            <a:endParaRPr lang="en-US" sz="1600" b="0" dirty="0">
              <a:latin typeface="Calibri" panose="020F0502020204030204" pitchFamily="34" charset="0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7359590" y="2002541"/>
            <a:ext cx="13107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marL="114300" indent="-114300" algn="l" eaLnBrk="1" hangingPunct="1">
              <a:buFont typeface="Arial" charset="0"/>
              <a:buChar char="•"/>
            </a:pPr>
            <a:r>
              <a:rPr lang="en-US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One Tool to Rule Them All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86105" y="2079486"/>
            <a:ext cx="4243495" cy="2754085"/>
            <a:chOff x="4305025" y="1676399"/>
            <a:chExt cx="3977070" cy="2754085"/>
          </a:xfrm>
        </p:grpSpPr>
        <p:sp>
          <p:nvSpPr>
            <p:cNvPr id="21" name="Freeform 20"/>
            <p:cNvSpPr/>
            <p:nvPr/>
          </p:nvSpPr>
          <p:spPr>
            <a:xfrm>
              <a:off x="4305025" y="1676399"/>
              <a:ext cx="3977070" cy="2754085"/>
            </a:xfrm>
            <a:custGeom>
              <a:avLst/>
              <a:gdLst>
                <a:gd name="connsiteX0" fmla="*/ 29185 w 3977070"/>
                <a:gd name="connsiteY0" fmla="*/ 304800 h 3135085"/>
                <a:gd name="connsiteX1" fmla="*/ 14670 w 3977070"/>
                <a:gd name="connsiteY1" fmla="*/ 391885 h 3135085"/>
                <a:gd name="connsiteX2" fmla="*/ 156 w 3977070"/>
                <a:gd name="connsiteY2" fmla="*/ 464457 h 3135085"/>
                <a:gd name="connsiteX3" fmla="*/ 29185 w 3977070"/>
                <a:gd name="connsiteY3" fmla="*/ 609600 h 3135085"/>
                <a:gd name="connsiteX4" fmla="*/ 58213 w 3977070"/>
                <a:gd name="connsiteY4" fmla="*/ 653142 h 3135085"/>
                <a:gd name="connsiteX5" fmla="*/ 174328 w 3977070"/>
                <a:gd name="connsiteY5" fmla="*/ 682171 h 3135085"/>
                <a:gd name="connsiteX6" fmla="*/ 261413 w 3977070"/>
                <a:gd name="connsiteY6" fmla="*/ 711200 h 3135085"/>
                <a:gd name="connsiteX7" fmla="*/ 304956 w 3977070"/>
                <a:gd name="connsiteY7" fmla="*/ 725714 h 3135085"/>
                <a:gd name="connsiteX8" fmla="*/ 333985 w 3977070"/>
                <a:gd name="connsiteY8" fmla="*/ 827314 h 3135085"/>
                <a:gd name="connsiteX9" fmla="*/ 363013 w 3977070"/>
                <a:gd name="connsiteY9" fmla="*/ 1175657 h 3135085"/>
                <a:gd name="connsiteX10" fmla="*/ 392042 w 3977070"/>
                <a:gd name="connsiteY10" fmla="*/ 1233714 h 3135085"/>
                <a:gd name="connsiteX11" fmla="*/ 435585 w 3977070"/>
                <a:gd name="connsiteY11" fmla="*/ 1277257 h 3135085"/>
                <a:gd name="connsiteX12" fmla="*/ 464613 w 3977070"/>
                <a:gd name="connsiteY12" fmla="*/ 1393371 h 3135085"/>
                <a:gd name="connsiteX13" fmla="*/ 508156 w 3977070"/>
                <a:gd name="connsiteY13" fmla="*/ 1422400 h 3135085"/>
                <a:gd name="connsiteX14" fmla="*/ 624270 w 3977070"/>
                <a:gd name="connsiteY14" fmla="*/ 1480457 h 3135085"/>
                <a:gd name="connsiteX15" fmla="*/ 711356 w 3977070"/>
                <a:gd name="connsiteY15" fmla="*/ 1509485 h 3135085"/>
                <a:gd name="connsiteX16" fmla="*/ 929070 w 3977070"/>
                <a:gd name="connsiteY16" fmla="*/ 1494971 h 3135085"/>
                <a:gd name="connsiteX17" fmla="*/ 1001642 w 3977070"/>
                <a:gd name="connsiteY17" fmla="*/ 1509485 h 3135085"/>
                <a:gd name="connsiteX18" fmla="*/ 1030670 w 3977070"/>
                <a:gd name="connsiteY18" fmla="*/ 1596571 h 3135085"/>
                <a:gd name="connsiteX19" fmla="*/ 1088728 w 3977070"/>
                <a:gd name="connsiteY19" fmla="*/ 1698171 h 3135085"/>
                <a:gd name="connsiteX20" fmla="*/ 1132270 w 3977070"/>
                <a:gd name="connsiteY20" fmla="*/ 1712685 h 3135085"/>
                <a:gd name="connsiteX21" fmla="*/ 1190328 w 3977070"/>
                <a:gd name="connsiteY21" fmla="*/ 1741714 h 3135085"/>
                <a:gd name="connsiteX22" fmla="*/ 1320956 w 3977070"/>
                <a:gd name="connsiteY22" fmla="*/ 1843314 h 3135085"/>
                <a:gd name="connsiteX23" fmla="*/ 1422556 w 3977070"/>
                <a:gd name="connsiteY23" fmla="*/ 1886857 h 3135085"/>
                <a:gd name="connsiteX24" fmla="*/ 1698328 w 3977070"/>
                <a:gd name="connsiteY24" fmla="*/ 1872342 h 3135085"/>
                <a:gd name="connsiteX25" fmla="*/ 1785413 w 3977070"/>
                <a:gd name="connsiteY25" fmla="*/ 1872342 h 3135085"/>
                <a:gd name="connsiteX26" fmla="*/ 1872499 w 3977070"/>
                <a:gd name="connsiteY26" fmla="*/ 1959428 h 3135085"/>
                <a:gd name="connsiteX27" fmla="*/ 1916042 w 3977070"/>
                <a:gd name="connsiteY27" fmla="*/ 1988457 h 3135085"/>
                <a:gd name="connsiteX28" fmla="*/ 1988613 w 3977070"/>
                <a:gd name="connsiteY28" fmla="*/ 2046514 h 3135085"/>
                <a:gd name="connsiteX29" fmla="*/ 2032156 w 3977070"/>
                <a:gd name="connsiteY29" fmla="*/ 2075542 h 3135085"/>
                <a:gd name="connsiteX30" fmla="*/ 2191813 w 3977070"/>
                <a:gd name="connsiteY30" fmla="*/ 2206171 h 3135085"/>
                <a:gd name="connsiteX31" fmla="*/ 2249870 w 3977070"/>
                <a:gd name="connsiteY31" fmla="*/ 2322285 h 3135085"/>
                <a:gd name="connsiteX32" fmla="*/ 2293413 w 3977070"/>
                <a:gd name="connsiteY32" fmla="*/ 2365828 h 3135085"/>
                <a:gd name="connsiteX33" fmla="*/ 2365985 w 3977070"/>
                <a:gd name="connsiteY33" fmla="*/ 2452914 h 3135085"/>
                <a:gd name="connsiteX34" fmla="*/ 2438556 w 3977070"/>
                <a:gd name="connsiteY34" fmla="*/ 2510971 h 3135085"/>
                <a:gd name="connsiteX35" fmla="*/ 2554670 w 3977070"/>
                <a:gd name="connsiteY35" fmla="*/ 2554514 h 3135085"/>
                <a:gd name="connsiteX36" fmla="*/ 2598213 w 3977070"/>
                <a:gd name="connsiteY36" fmla="*/ 2540000 h 3135085"/>
                <a:gd name="connsiteX37" fmla="*/ 2641756 w 3977070"/>
                <a:gd name="connsiteY37" fmla="*/ 2481942 h 3135085"/>
                <a:gd name="connsiteX38" fmla="*/ 2946556 w 3977070"/>
                <a:gd name="connsiteY38" fmla="*/ 2525485 h 3135085"/>
                <a:gd name="connsiteX39" fmla="*/ 3019128 w 3977070"/>
                <a:gd name="connsiteY39" fmla="*/ 2583542 h 3135085"/>
                <a:gd name="connsiteX40" fmla="*/ 3120728 w 3977070"/>
                <a:gd name="connsiteY40" fmla="*/ 2743200 h 3135085"/>
                <a:gd name="connsiteX41" fmla="*/ 3164270 w 3977070"/>
                <a:gd name="connsiteY41" fmla="*/ 2859314 h 3135085"/>
                <a:gd name="connsiteX42" fmla="*/ 3222328 w 3977070"/>
                <a:gd name="connsiteY42" fmla="*/ 2873828 h 3135085"/>
                <a:gd name="connsiteX43" fmla="*/ 3280385 w 3977070"/>
                <a:gd name="connsiteY43" fmla="*/ 2902857 h 3135085"/>
                <a:gd name="connsiteX44" fmla="*/ 3352956 w 3977070"/>
                <a:gd name="connsiteY44" fmla="*/ 2931885 h 3135085"/>
                <a:gd name="connsiteX45" fmla="*/ 3396499 w 3977070"/>
                <a:gd name="connsiteY45" fmla="*/ 2989942 h 3135085"/>
                <a:gd name="connsiteX46" fmla="*/ 3556156 w 3977070"/>
                <a:gd name="connsiteY46" fmla="*/ 3135085 h 3135085"/>
                <a:gd name="connsiteX47" fmla="*/ 3599699 w 3977070"/>
                <a:gd name="connsiteY47" fmla="*/ 3106057 h 3135085"/>
                <a:gd name="connsiteX48" fmla="*/ 3672270 w 3977070"/>
                <a:gd name="connsiteY48" fmla="*/ 2989942 h 3135085"/>
                <a:gd name="connsiteX49" fmla="*/ 3686785 w 3977070"/>
                <a:gd name="connsiteY49" fmla="*/ 2931885 h 3135085"/>
                <a:gd name="connsiteX50" fmla="*/ 3730328 w 3977070"/>
                <a:gd name="connsiteY50" fmla="*/ 2888342 h 3135085"/>
                <a:gd name="connsiteX51" fmla="*/ 3831928 w 3977070"/>
                <a:gd name="connsiteY51" fmla="*/ 2786742 h 3135085"/>
                <a:gd name="connsiteX52" fmla="*/ 3948042 w 3977070"/>
                <a:gd name="connsiteY52" fmla="*/ 2801257 h 3135085"/>
                <a:gd name="connsiteX53" fmla="*/ 3977070 w 3977070"/>
                <a:gd name="connsiteY53" fmla="*/ 2786742 h 3135085"/>
                <a:gd name="connsiteX54" fmla="*/ 3919013 w 3977070"/>
                <a:gd name="connsiteY54" fmla="*/ 2612571 h 3135085"/>
                <a:gd name="connsiteX55" fmla="*/ 3875470 w 3977070"/>
                <a:gd name="connsiteY55" fmla="*/ 2598057 h 3135085"/>
                <a:gd name="connsiteX56" fmla="*/ 3831928 w 3977070"/>
                <a:gd name="connsiteY56" fmla="*/ 2554514 h 3135085"/>
                <a:gd name="connsiteX57" fmla="*/ 3802899 w 3977070"/>
                <a:gd name="connsiteY57" fmla="*/ 2510971 h 3135085"/>
                <a:gd name="connsiteX58" fmla="*/ 3759356 w 3977070"/>
                <a:gd name="connsiteY58" fmla="*/ 2481942 h 3135085"/>
                <a:gd name="connsiteX59" fmla="*/ 3701299 w 3977070"/>
                <a:gd name="connsiteY59" fmla="*/ 2438400 h 3135085"/>
                <a:gd name="connsiteX60" fmla="*/ 3556156 w 3977070"/>
                <a:gd name="connsiteY60" fmla="*/ 2380342 h 3135085"/>
                <a:gd name="connsiteX61" fmla="*/ 3498099 w 3977070"/>
                <a:gd name="connsiteY61" fmla="*/ 2322285 h 3135085"/>
                <a:gd name="connsiteX62" fmla="*/ 3454556 w 3977070"/>
                <a:gd name="connsiteY62" fmla="*/ 2264228 h 3135085"/>
                <a:gd name="connsiteX63" fmla="*/ 3411013 w 3977070"/>
                <a:gd name="connsiteY63" fmla="*/ 2235200 h 3135085"/>
                <a:gd name="connsiteX64" fmla="*/ 3280385 w 3977070"/>
                <a:gd name="connsiteY64" fmla="*/ 2017485 h 3135085"/>
                <a:gd name="connsiteX65" fmla="*/ 3207813 w 3977070"/>
                <a:gd name="connsiteY65" fmla="*/ 1872342 h 3135085"/>
                <a:gd name="connsiteX66" fmla="*/ 2772385 w 3977070"/>
                <a:gd name="connsiteY66" fmla="*/ 1843314 h 3135085"/>
                <a:gd name="connsiteX67" fmla="*/ 2641756 w 3977070"/>
                <a:gd name="connsiteY67" fmla="*/ 1756228 h 3135085"/>
                <a:gd name="connsiteX68" fmla="*/ 2583699 w 3977070"/>
                <a:gd name="connsiteY68" fmla="*/ 1669142 h 3135085"/>
                <a:gd name="connsiteX69" fmla="*/ 2554670 w 3977070"/>
                <a:gd name="connsiteY69" fmla="*/ 1625600 h 3135085"/>
                <a:gd name="connsiteX70" fmla="*/ 2525642 w 3977070"/>
                <a:gd name="connsiteY70" fmla="*/ 1320800 h 3135085"/>
                <a:gd name="connsiteX71" fmla="*/ 2467585 w 3977070"/>
                <a:gd name="connsiteY71" fmla="*/ 1233714 h 3135085"/>
                <a:gd name="connsiteX72" fmla="*/ 2365985 w 3977070"/>
                <a:gd name="connsiteY72" fmla="*/ 1204685 h 3135085"/>
                <a:gd name="connsiteX73" fmla="*/ 1567699 w 3977070"/>
                <a:gd name="connsiteY73" fmla="*/ 1016000 h 3135085"/>
                <a:gd name="connsiteX74" fmla="*/ 1495128 w 3977070"/>
                <a:gd name="connsiteY74" fmla="*/ 972457 h 3135085"/>
                <a:gd name="connsiteX75" fmla="*/ 1335470 w 3977070"/>
                <a:gd name="connsiteY75" fmla="*/ 798285 h 3135085"/>
                <a:gd name="connsiteX76" fmla="*/ 1306442 w 3977070"/>
                <a:gd name="connsiteY76" fmla="*/ 754742 h 3135085"/>
                <a:gd name="connsiteX77" fmla="*/ 1291928 w 3977070"/>
                <a:gd name="connsiteY77" fmla="*/ 711200 h 3135085"/>
                <a:gd name="connsiteX78" fmla="*/ 1262899 w 3977070"/>
                <a:gd name="connsiteY78" fmla="*/ 653142 h 3135085"/>
                <a:gd name="connsiteX79" fmla="*/ 1248385 w 3977070"/>
                <a:gd name="connsiteY79" fmla="*/ 609600 h 3135085"/>
                <a:gd name="connsiteX80" fmla="*/ 1161299 w 3977070"/>
                <a:gd name="connsiteY80" fmla="*/ 478971 h 3135085"/>
                <a:gd name="connsiteX81" fmla="*/ 1088728 w 3977070"/>
                <a:gd name="connsiteY81" fmla="*/ 435428 h 3135085"/>
                <a:gd name="connsiteX82" fmla="*/ 943585 w 3977070"/>
                <a:gd name="connsiteY82" fmla="*/ 348342 h 3135085"/>
                <a:gd name="connsiteX83" fmla="*/ 856499 w 3977070"/>
                <a:gd name="connsiteY83" fmla="*/ 362857 h 3135085"/>
                <a:gd name="connsiteX84" fmla="*/ 754899 w 3977070"/>
                <a:gd name="connsiteY84" fmla="*/ 377371 h 3135085"/>
                <a:gd name="connsiteX85" fmla="*/ 682328 w 3977070"/>
                <a:gd name="connsiteY85" fmla="*/ 290285 h 3135085"/>
                <a:gd name="connsiteX86" fmla="*/ 638785 w 3977070"/>
                <a:gd name="connsiteY86" fmla="*/ 261257 h 3135085"/>
                <a:gd name="connsiteX87" fmla="*/ 566213 w 3977070"/>
                <a:gd name="connsiteY87" fmla="*/ 159657 h 3135085"/>
                <a:gd name="connsiteX88" fmla="*/ 450099 w 3977070"/>
                <a:gd name="connsiteY88" fmla="*/ 0 h 3135085"/>
                <a:gd name="connsiteX89" fmla="*/ 319470 w 3977070"/>
                <a:gd name="connsiteY89" fmla="*/ 14514 h 3135085"/>
                <a:gd name="connsiteX90" fmla="*/ 261413 w 3977070"/>
                <a:gd name="connsiteY90" fmla="*/ 130628 h 3135085"/>
                <a:gd name="connsiteX91" fmla="*/ 217870 w 3977070"/>
                <a:gd name="connsiteY91" fmla="*/ 145142 h 3135085"/>
                <a:gd name="connsiteX92" fmla="*/ 203356 w 3977070"/>
                <a:gd name="connsiteY92" fmla="*/ 188685 h 3135085"/>
                <a:gd name="connsiteX93" fmla="*/ 116270 w 3977070"/>
                <a:gd name="connsiteY93" fmla="*/ 246742 h 3135085"/>
                <a:gd name="connsiteX94" fmla="*/ 72728 w 3977070"/>
                <a:gd name="connsiteY94" fmla="*/ 275771 h 3135085"/>
                <a:gd name="connsiteX95" fmla="*/ 29185 w 3977070"/>
                <a:gd name="connsiteY95" fmla="*/ 290285 h 3135085"/>
                <a:gd name="connsiteX96" fmla="*/ 14670 w 3977070"/>
                <a:gd name="connsiteY96" fmla="*/ 362857 h 313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977070" h="3135085">
                  <a:moveTo>
                    <a:pt x="29185" y="304800"/>
                  </a:moveTo>
                  <a:cubicBezTo>
                    <a:pt x="24347" y="333828"/>
                    <a:pt x="19934" y="362931"/>
                    <a:pt x="14670" y="391885"/>
                  </a:cubicBezTo>
                  <a:cubicBezTo>
                    <a:pt x="10257" y="416157"/>
                    <a:pt x="-1485" y="439842"/>
                    <a:pt x="156" y="464457"/>
                  </a:cubicBezTo>
                  <a:cubicBezTo>
                    <a:pt x="3438" y="513687"/>
                    <a:pt x="14675" y="562443"/>
                    <a:pt x="29185" y="609600"/>
                  </a:cubicBezTo>
                  <a:cubicBezTo>
                    <a:pt x="34315" y="626272"/>
                    <a:pt x="44592" y="642245"/>
                    <a:pt x="58213" y="653142"/>
                  </a:cubicBezTo>
                  <a:cubicBezTo>
                    <a:pt x="73402" y="665293"/>
                    <a:pt x="170211" y="681048"/>
                    <a:pt x="174328" y="682171"/>
                  </a:cubicBezTo>
                  <a:cubicBezTo>
                    <a:pt x="203848" y="690222"/>
                    <a:pt x="232385" y="701524"/>
                    <a:pt x="261413" y="711200"/>
                  </a:cubicBezTo>
                  <a:lnTo>
                    <a:pt x="304956" y="725714"/>
                  </a:lnTo>
                  <a:cubicBezTo>
                    <a:pt x="313352" y="750903"/>
                    <a:pt x="331960" y="803019"/>
                    <a:pt x="333985" y="827314"/>
                  </a:cubicBezTo>
                  <a:cubicBezTo>
                    <a:pt x="336415" y="856479"/>
                    <a:pt x="327695" y="1081476"/>
                    <a:pt x="363013" y="1175657"/>
                  </a:cubicBezTo>
                  <a:cubicBezTo>
                    <a:pt x="370610" y="1195916"/>
                    <a:pt x="379466" y="1216108"/>
                    <a:pt x="392042" y="1233714"/>
                  </a:cubicBezTo>
                  <a:cubicBezTo>
                    <a:pt x="403973" y="1250417"/>
                    <a:pt x="421071" y="1262743"/>
                    <a:pt x="435585" y="1277257"/>
                  </a:cubicBezTo>
                  <a:cubicBezTo>
                    <a:pt x="436308" y="1280871"/>
                    <a:pt x="452712" y="1378494"/>
                    <a:pt x="464613" y="1393371"/>
                  </a:cubicBezTo>
                  <a:cubicBezTo>
                    <a:pt x="475510" y="1406993"/>
                    <a:pt x="492842" y="1414047"/>
                    <a:pt x="508156" y="1422400"/>
                  </a:cubicBezTo>
                  <a:cubicBezTo>
                    <a:pt x="546145" y="1443121"/>
                    <a:pt x="583217" y="1466773"/>
                    <a:pt x="624270" y="1480457"/>
                  </a:cubicBezTo>
                  <a:lnTo>
                    <a:pt x="711356" y="1509485"/>
                  </a:lnTo>
                  <a:cubicBezTo>
                    <a:pt x="783927" y="1504647"/>
                    <a:pt x="856338" y="1494971"/>
                    <a:pt x="929070" y="1494971"/>
                  </a:cubicBezTo>
                  <a:cubicBezTo>
                    <a:pt x="953740" y="1494971"/>
                    <a:pt x="984198" y="1492041"/>
                    <a:pt x="1001642" y="1509485"/>
                  </a:cubicBezTo>
                  <a:cubicBezTo>
                    <a:pt x="1023279" y="1531122"/>
                    <a:pt x="1016986" y="1569203"/>
                    <a:pt x="1030670" y="1596571"/>
                  </a:cubicBezTo>
                  <a:cubicBezTo>
                    <a:pt x="1037813" y="1610857"/>
                    <a:pt x="1071632" y="1684494"/>
                    <a:pt x="1088728" y="1698171"/>
                  </a:cubicBezTo>
                  <a:cubicBezTo>
                    <a:pt x="1100675" y="1707728"/>
                    <a:pt x="1118208" y="1706658"/>
                    <a:pt x="1132270" y="1712685"/>
                  </a:cubicBezTo>
                  <a:cubicBezTo>
                    <a:pt x="1152157" y="1721208"/>
                    <a:pt x="1172538" y="1729398"/>
                    <a:pt x="1190328" y="1741714"/>
                  </a:cubicBezTo>
                  <a:cubicBezTo>
                    <a:pt x="1235682" y="1773113"/>
                    <a:pt x="1268624" y="1825870"/>
                    <a:pt x="1320956" y="1843314"/>
                  </a:cubicBezTo>
                  <a:cubicBezTo>
                    <a:pt x="1385025" y="1864670"/>
                    <a:pt x="1350815" y="1850986"/>
                    <a:pt x="1422556" y="1886857"/>
                  </a:cubicBezTo>
                  <a:cubicBezTo>
                    <a:pt x="1514480" y="1882019"/>
                    <a:pt x="1606655" y="1880676"/>
                    <a:pt x="1698328" y="1872342"/>
                  </a:cubicBezTo>
                  <a:cubicBezTo>
                    <a:pt x="1789560" y="1864048"/>
                    <a:pt x="1694180" y="1841932"/>
                    <a:pt x="1785413" y="1872342"/>
                  </a:cubicBezTo>
                  <a:cubicBezTo>
                    <a:pt x="1975151" y="2014646"/>
                    <a:pt x="1745158" y="1832087"/>
                    <a:pt x="1872499" y="1959428"/>
                  </a:cubicBezTo>
                  <a:cubicBezTo>
                    <a:pt x="1884834" y="1971763"/>
                    <a:pt x="1902087" y="1977990"/>
                    <a:pt x="1916042" y="1988457"/>
                  </a:cubicBezTo>
                  <a:cubicBezTo>
                    <a:pt x="1940825" y="2007044"/>
                    <a:pt x="1963830" y="2027927"/>
                    <a:pt x="1988613" y="2046514"/>
                  </a:cubicBezTo>
                  <a:cubicBezTo>
                    <a:pt x="2002568" y="2056980"/>
                    <a:pt x="2019190" y="2063873"/>
                    <a:pt x="2032156" y="2075542"/>
                  </a:cubicBezTo>
                  <a:cubicBezTo>
                    <a:pt x="2178283" y="2207055"/>
                    <a:pt x="2077714" y="2149121"/>
                    <a:pt x="2191813" y="2206171"/>
                  </a:cubicBezTo>
                  <a:cubicBezTo>
                    <a:pt x="2211165" y="2244876"/>
                    <a:pt x="2219271" y="2291686"/>
                    <a:pt x="2249870" y="2322285"/>
                  </a:cubicBezTo>
                  <a:cubicBezTo>
                    <a:pt x="2264384" y="2336799"/>
                    <a:pt x="2279776" y="2350486"/>
                    <a:pt x="2293413" y="2365828"/>
                  </a:cubicBezTo>
                  <a:cubicBezTo>
                    <a:pt x="2318517" y="2394070"/>
                    <a:pt x="2339266" y="2426195"/>
                    <a:pt x="2365985" y="2452914"/>
                  </a:cubicBezTo>
                  <a:cubicBezTo>
                    <a:pt x="2387890" y="2474819"/>
                    <a:pt x="2412780" y="2493787"/>
                    <a:pt x="2438556" y="2510971"/>
                  </a:cubicBezTo>
                  <a:cubicBezTo>
                    <a:pt x="2484097" y="2541332"/>
                    <a:pt x="2503611" y="2541750"/>
                    <a:pt x="2554670" y="2554514"/>
                  </a:cubicBezTo>
                  <a:cubicBezTo>
                    <a:pt x="2569184" y="2549676"/>
                    <a:pt x="2586460" y="2549794"/>
                    <a:pt x="2598213" y="2540000"/>
                  </a:cubicBezTo>
                  <a:cubicBezTo>
                    <a:pt x="2616797" y="2524513"/>
                    <a:pt x="2617586" y="2482949"/>
                    <a:pt x="2641756" y="2481942"/>
                  </a:cubicBezTo>
                  <a:cubicBezTo>
                    <a:pt x="2744299" y="2477669"/>
                    <a:pt x="2844956" y="2510971"/>
                    <a:pt x="2946556" y="2525485"/>
                  </a:cubicBezTo>
                  <a:cubicBezTo>
                    <a:pt x="2970747" y="2544837"/>
                    <a:pt x="2998404" y="2560515"/>
                    <a:pt x="3019128" y="2583542"/>
                  </a:cubicBezTo>
                  <a:cubicBezTo>
                    <a:pt x="3032070" y="2597921"/>
                    <a:pt x="3108370" y="2718484"/>
                    <a:pt x="3120728" y="2743200"/>
                  </a:cubicBezTo>
                  <a:cubicBezTo>
                    <a:pt x="3135660" y="2773064"/>
                    <a:pt x="3142879" y="2837923"/>
                    <a:pt x="3164270" y="2859314"/>
                  </a:cubicBezTo>
                  <a:cubicBezTo>
                    <a:pt x="3178376" y="2873420"/>
                    <a:pt x="3202975" y="2868990"/>
                    <a:pt x="3222328" y="2873828"/>
                  </a:cubicBezTo>
                  <a:cubicBezTo>
                    <a:pt x="3241680" y="2883504"/>
                    <a:pt x="3260613" y="2894070"/>
                    <a:pt x="3280385" y="2902857"/>
                  </a:cubicBezTo>
                  <a:cubicBezTo>
                    <a:pt x="3304193" y="2913438"/>
                    <a:pt x="3332113" y="2916253"/>
                    <a:pt x="3352956" y="2931885"/>
                  </a:cubicBezTo>
                  <a:cubicBezTo>
                    <a:pt x="3372308" y="2946399"/>
                    <a:pt x="3380153" y="2972110"/>
                    <a:pt x="3396499" y="2989942"/>
                  </a:cubicBezTo>
                  <a:cubicBezTo>
                    <a:pt x="3497425" y="3100044"/>
                    <a:pt x="3475840" y="3081542"/>
                    <a:pt x="3556156" y="3135085"/>
                  </a:cubicBezTo>
                  <a:cubicBezTo>
                    <a:pt x="3570670" y="3125409"/>
                    <a:pt x="3588802" y="3119678"/>
                    <a:pt x="3599699" y="3106057"/>
                  </a:cubicBezTo>
                  <a:cubicBezTo>
                    <a:pt x="3628212" y="3070416"/>
                    <a:pt x="3672270" y="2989942"/>
                    <a:pt x="3672270" y="2989942"/>
                  </a:cubicBezTo>
                  <a:cubicBezTo>
                    <a:pt x="3677108" y="2970590"/>
                    <a:pt x="3676888" y="2949205"/>
                    <a:pt x="3686785" y="2931885"/>
                  </a:cubicBezTo>
                  <a:cubicBezTo>
                    <a:pt x="3696969" y="2914063"/>
                    <a:pt x="3716970" y="2903927"/>
                    <a:pt x="3730328" y="2888342"/>
                  </a:cubicBezTo>
                  <a:cubicBezTo>
                    <a:pt x="3811608" y="2793515"/>
                    <a:pt x="3731294" y="2862217"/>
                    <a:pt x="3831928" y="2786742"/>
                  </a:cubicBezTo>
                  <a:cubicBezTo>
                    <a:pt x="3870633" y="2791580"/>
                    <a:pt x="3912398" y="2785415"/>
                    <a:pt x="3948042" y="2801257"/>
                  </a:cubicBezTo>
                  <a:cubicBezTo>
                    <a:pt x="3980837" y="2815833"/>
                    <a:pt x="3943235" y="2922087"/>
                    <a:pt x="3977070" y="2786742"/>
                  </a:cubicBezTo>
                  <a:cubicBezTo>
                    <a:pt x="3964928" y="2665320"/>
                    <a:pt x="4001538" y="2653834"/>
                    <a:pt x="3919013" y="2612571"/>
                  </a:cubicBezTo>
                  <a:cubicBezTo>
                    <a:pt x="3905329" y="2605729"/>
                    <a:pt x="3889984" y="2602895"/>
                    <a:pt x="3875470" y="2598057"/>
                  </a:cubicBezTo>
                  <a:cubicBezTo>
                    <a:pt x="3860956" y="2583543"/>
                    <a:pt x="3845068" y="2570283"/>
                    <a:pt x="3831928" y="2554514"/>
                  </a:cubicBezTo>
                  <a:cubicBezTo>
                    <a:pt x="3820761" y="2541113"/>
                    <a:pt x="3815234" y="2523306"/>
                    <a:pt x="3802899" y="2510971"/>
                  </a:cubicBezTo>
                  <a:cubicBezTo>
                    <a:pt x="3790564" y="2498636"/>
                    <a:pt x="3773551" y="2492081"/>
                    <a:pt x="3759356" y="2481942"/>
                  </a:cubicBezTo>
                  <a:cubicBezTo>
                    <a:pt x="3739672" y="2467882"/>
                    <a:pt x="3722935" y="2449218"/>
                    <a:pt x="3701299" y="2438400"/>
                  </a:cubicBezTo>
                  <a:cubicBezTo>
                    <a:pt x="3654692" y="2415097"/>
                    <a:pt x="3556156" y="2380342"/>
                    <a:pt x="3556156" y="2380342"/>
                  </a:cubicBezTo>
                  <a:cubicBezTo>
                    <a:pt x="3536804" y="2360990"/>
                    <a:pt x="3516121" y="2342882"/>
                    <a:pt x="3498099" y="2322285"/>
                  </a:cubicBezTo>
                  <a:cubicBezTo>
                    <a:pt x="3482169" y="2304080"/>
                    <a:pt x="3471661" y="2281333"/>
                    <a:pt x="3454556" y="2264228"/>
                  </a:cubicBezTo>
                  <a:cubicBezTo>
                    <a:pt x="3442221" y="2251893"/>
                    <a:pt x="3425527" y="2244876"/>
                    <a:pt x="3411013" y="2235200"/>
                  </a:cubicBezTo>
                  <a:cubicBezTo>
                    <a:pt x="3309542" y="2104737"/>
                    <a:pt x="3316364" y="2143413"/>
                    <a:pt x="3280385" y="2017485"/>
                  </a:cubicBezTo>
                  <a:cubicBezTo>
                    <a:pt x="3270537" y="1983017"/>
                    <a:pt x="3274315" y="1880403"/>
                    <a:pt x="3207813" y="1872342"/>
                  </a:cubicBezTo>
                  <a:cubicBezTo>
                    <a:pt x="3063405" y="1854838"/>
                    <a:pt x="2917528" y="1852990"/>
                    <a:pt x="2772385" y="1843314"/>
                  </a:cubicBezTo>
                  <a:cubicBezTo>
                    <a:pt x="2746230" y="1827621"/>
                    <a:pt x="2664793" y="1782144"/>
                    <a:pt x="2641756" y="1756228"/>
                  </a:cubicBezTo>
                  <a:cubicBezTo>
                    <a:pt x="2618578" y="1730152"/>
                    <a:pt x="2603052" y="1698171"/>
                    <a:pt x="2583699" y="1669142"/>
                  </a:cubicBezTo>
                  <a:lnTo>
                    <a:pt x="2554670" y="1625600"/>
                  </a:lnTo>
                  <a:cubicBezTo>
                    <a:pt x="2515743" y="1469889"/>
                    <a:pt x="2559627" y="1660657"/>
                    <a:pt x="2525642" y="1320800"/>
                  </a:cubicBezTo>
                  <a:cubicBezTo>
                    <a:pt x="2521838" y="1282757"/>
                    <a:pt x="2498869" y="1254570"/>
                    <a:pt x="2467585" y="1233714"/>
                  </a:cubicBezTo>
                  <a:cubicBezTo>
                    <a:pt x="2455094" y="1225387"/>
                    <a:pt x="2373723" y="1206620"/>
                    <a:pt x="2365985" y="1204685"/>
                  </a:cubicBezTo>
                  <a:cubicBezTo>
                    <a:pt x="2169776" y="910373"/>
                    <a:pt x="2342492" y="1122344"/>
                    <a:pt x="1567699" y="1016000"/>
                  </a:cubicBezTo>
                  <a:cubicBezTo>
                    <a:pt x="1543509" y="1001486"/>
                    <a:pt x="1516664" y="990679"/>
                    <a:pt x="1495128" y="972457"/>
                  </a:cubicBezTo>
                  <a:cubicBezTo>
                    <a:pt x="1419722" y="908652"/>
                    <a:pt x="1386305" y="869454"/>
                    <a:pt x="1335470" y="798285"/>
                  </a:cubicBezTo>
                  <a:cubicBezTo>
                    <a:pt x="1325331" y="784090"/>
                    <a:pt x="1314243" y="770344"/>
                    <a:pt x="1306442" y="754742"/>
                  </a:cubicBezTo>
                  <a:cubicBezTo>
                    <a:pt x="1299600" y="741058"/>
                    <a:pt x="1297955" y="725262"/>
                    <a:pt x="1291928" y="711200"/>
                  </a:cubicBezTo>
                  <a:cubicBezTo>
                    <a:pt x="1283405" y="691313"/>
                    <a:pt x="1271422" y="673029"/>
                    <a:pt x="1262899" y="653142"/>
                  </a:cubicBezTo>
                  <a:cubicBezTo>
                    <a:pt x="1256872" y="639080"/>
                    <a:pt x="1255815" y="622974"/>
                    <a:pt x="1248385" y="609600"/>
                  </a:cubicBezTo>
                  <a:cubicBezTo>
                    <a:pt x="1248379" y="609590"/>
                    <a:pt x="1175817" y="500747"/>
                    <a:pt x="1161299" y="478971"/>
                  </a:cubicBezTo>
                  <a:cubicBezTo>
                    <a:pt x="1145650" y="455498"/>
                    <a:pt x="1112528" y="450574"/>
                    <a:pt x="1088728" y="435428"/>
                  </a:cubicBezTo>
                  <a:cubicBezTo>
                    <a:pt x="960288" y="353693"/>
                    <a:pt x="1047328" y="400215"/>
                    <a:pt x="943585" y="348342"/>
                  </a:cubicBezTo>
                  <a:cubicBezTo>
                    <a:pt x="914556" y="353180"/>
                    <a:pt x="884687" y="354401"/>
                    <a:pt x="856499" y="362857"/>
                  </a:cubicBezTo>
                  <a:cubicBezTo>
                    <a:pt x="762103" y="391176"/>
                    <a:pt x="834987" y="404067"/>
                    <a:pt x="754899" y="377371"/>
                  </a:cubicBezTo>
                  <a:cubicBezTo>
                    <a:pt x="648811" y="306645"/>
                    <a:pt x="774404" y="400777"/>
                    <a:pt x="682328" y="290285"/>
                  </a:cubicBezTo>
                  <a:cubicBezTo>
                    <a:pt x="671161" y="276884"/>
                    <a:pt x="653299" y="270933"/>
                    <a:pt x="638785" y="261257"/>
                  </a:cubicBezTo>
                  <a:cubicBezTo>
                    <a:pt x="582853" y="149394"/>
                    <a:pt x="641869" y="252127"/>
                    <a:pt x="566213" y="159657"/>
                  </a:cubicBezTo>
                  <a:cubicBezTo>
                    <a:pt x="507694" y="88133"/>
                    <a:pt x="491893" y="62688"/>
                    <a:pt x="450099" y="0"/>
                  </a:cubicBezTo>
                  <a:cubicBezTo>
                    <a:pt x="406556" y="4838"/>
                    <a:pt x="359911" y="-2336"/>
                    <a:pt x="319470" y="14514"/>
                  </a:cubicBezTo>
                  <a:cubicBezTo>
                    <a:pt x="243462" y="46184"/>
                    <a:pt x="298698" y="84022"/>
                    <a:pt x="261413" y="130628"/>
                  </a:cubicBezTo>
                  <a:cubicBezTo>
                    <a:pt x="251855" y="142575"/>
                    <a:pt x="232384" y="140304"/>
                    <a:pt x="217870" y="145142"/>
                  </a:cubicBezTo>
                  <a:cubicBezTo>
                    <a:pt x="213032" y="159656"/>
                    <a:pt x="211843" y="175955"/>
                    <a:pt x="203356" y="188685"/>
                  </a:cubicBezTo>
                  <a:cubicBezTo>
                    <a:pt x="172292" y="235281"/>
                    <a:pt x="161921" y="231525"/>
                    <a:pt x="116270" y="246742"/>
                  </a:cubicBezTo>
                  <a:cubicBezTo>
                    <a:pt x="101756" y="256418"/>
                    <a:pt x="88330" y="267970"/>
                    <a:pt x="72728" y="275771"/>
                  </a:cubicBezTo>
                  <a:cubicBezTo>
                    <a:pt x="59044" y="282613"/>
                    <a:pt x="40003" y="279467"/>
                    <a:pt x="29185" y="290285"/>
                  </a:cubicBezTo>
                  <a:cubicBezTo>
                    <a:pt x="11610" y="307860"/>
                    <a:pt x="14670" y="340758"/>
                    <a:pt x="14670" y="362857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895433">
              <a:off x="5261831" y="2914536"/>
              <a:ext cx="2113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Unexplored Frontier</a:t>
              </a:r>
              <a:endParaRPr lang="en-US" b="1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771025" y="1219200"/>
            <a:ext cx="2935613" cy="7078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Program Analysis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Formal Verification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5400" y="1219200"/>
            <a:ext cx="2997199" cy="70788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Software Testing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Control Theory Techniques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5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496"/>
            <a:ext cx="9144000" cy="636104"/>
          </a:xfrm>
        </p:spPr>
        <p:txBody>
          <a:bodyPr/>
          <a:lstStyle/>
          <a:p>
            <a:r>
              <a:rPr lang="en-US" dirty="0" smtClean="0"/>
              <a:t>Why simulations?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71600"/>
            <a:ext cx="8305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Help design validation</a:t>
            </a:r>
          </a:p>
          <a:p>
            <a:pPr>
              <a:lnSpc>
                <a:spcPct val="150000"/>
              </a:lnSpc>
            </a:pPr>
            <a:r>
              <a:rPr lang="en-US" dirty="0"/>
              <a:t>Provide visual feedback</a:t>
            </a:r>
          </a:p>
          <a:p>
            <a:pPr>
              <a:lnSpc>
                <a:spcPct val="150000"/>
              </a:lnSpc>
            </a:pPr>
            <a:r>
              <a:rPr lang="en-US" dirty="0"/>
              <a:t>Can use existing design artifacts</a:t>
            </a:r>
          </a:p>
          <a:p>
            <a:pPr>
              <a:lnSpc>
                <a:spcPct val="150000"/>
              </a:lnSpc>
            </a:pPr>
            <a:r>
              <a:rPr lang="en-US" dirty="0"/>
              <a:t>Can uncover </a:t>
            </a:r>
            <a:r>
              <a:rPr lang="en-US" dirty="0" smtClean="0"/>
              <a:t>bugs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Simulations are cheap and usually </a:t>
            </a:r>
            <a:r>
              <a:rPr lang="en-US" dirty="0" smtClean="0"/>
              <a:t>fast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Do not require knowledge of: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Temporal Logic, SAT modulo theories, Bounded Model </a:t>
            </a:r>
            <a:r>
              <a:rPr lang="en-US" dirty="0" smtClean="0"/>
              <a:t>Checking, </a:t>
            </a:r>
            <a:r>
              <a:rPr lang="en-US" dirty="0" err="1" smtClean="0"/>
              <a:t>Undecidability</a:t>
            </a:r>
            <a:r>
              <a:rPr lang="en-US" dirty="0" smtClean="0"/>
              <a:t>, Hybrid Automata, ….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Test-suites can be shared and built up across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0" y="2057400"/>
            <a:ext cx="4572000" cy="26776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Control Designers already use them a 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we learned: If you want engineers to pay attention, speak to them in a language they understand!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2304"/>
          </a:xfrm>
        </p:spPr>
        <p:txBody>
          <a:bodyPr/>
          <a:lstStyle/>
          <a:p>
            <a:r>
              <a:rPr lang="en-US" dirty="0" smtClean="0"/>
              <a:t>Simulation-guided Analysis: not a new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Concolic</a:t>
            </a:r>
            <a:r>
              <a:rPr lang="en-US" dirty="0"/>
              <a:t> </a:t>
            </a:r>
            <a:r>
              <a:rPr lang="en-US" dirty="0" smtClean="0"/>
              <a:t>Testing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[K. Sen, G. </a:t>
            </a:r>
            <a:r>
              <a:rPr lang="en-US" sz="1600" dirty="0">
                <a:solidFill>
                  <a:srgbClr val="FF0000"/>
                </a:solidFill>
              </a:rPr>
              <a:t>Agha. </a:t>
            </a:r>
            <a:r>
              <a:rPr lang="en-US" sz="1600" i="1" dirty="0" smtClean="0">
                <a:solidFill>
                  <a:srgbClr val="FF0000"/>
                </a:solidFill>
              </a:rPr>
              <a:t>CUTE </a:t>
            </a:r>
            <a:r>
              <a:rPr lang="en-US" sz="1600" i="1" dirty="0">
                <a:solidFill>
                  <a:srgbClr val="FF0000"/>
                </a:solidFill>
              </a:rPr>
              <a:t>and </a:t>
            </a:r>
            <a:r>
              <a:rPr lang="en-US" sz="1600" i="1" dirty="0" err="1">
                <a:solidFill>
                  <a:srgbClr val="FF0000"/>
                </a:solidFill>
              </a:rPr>
              <a:t>jCUTE</a:t>
            </a:r>
            <a:r>
              <a:rPr lang="en-US" sz="1600" i="1" dirty="0">
                <a:solidFill>
                  <a:srgbClr val="FF0000"/>
                </a:solidFill>
              </a:rPr>
              <a:t>: </a:t>
            </a:r>
            <a:r>
              <a:rPr lang="en-US" sz="1600" i="1" dirty="0" err="1">
                <a:solidFill>
                  <a:srgbClr val="FF0000"/>
                </a:solidFill>
              </a:rPr>
              <a:t>Concolic</a:t>
            </a:r>
            <a:r>
              <a:rPr lang="en-US" sz="1600" i="1" dirty="0">
                <a:solidFill>
                  <a:srgbClr val="FF0000"/>
                </a:solidFill>
              </a:rPr>
              <a:t> unit testing and explicit path model-checking </a:t>
            </a:r>
            <a:r>
              <a:rPr lang="en-US" sz="1600" i="1" dirty="0" smtClean="0">
                <a:solidFill>
                  <a:srgbClr val="FF0000"/>
                </a:solidFill>
              </a:rPr>
              <a:t>tools</a:t>
            </a:r>
            <a:r>
              <a:rPr lang="en-US" sz="1600" dirty="0" smtClean="0">
                <a:solidFill>
                  <a:srgbClr val="FF0000"/>
                </a:solidFill>
              </a:rPr>
              <a:t>, CAV 2006]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[A. </a:t>
            </a:r>
            <a:r>
              <a:rPr lang="en-US" sz="1600" dirty="0" err="1" smtClean="0">
                <a:solidFill>
                  <a:srgbClr val="FF0000"/>
                </a:solidFill>
              </a:rPr>
              <a:t>Kanade</a:t>
            </a:r>
            <a:r>
              <a:rPr lang="en-US" sz="1600" dirty="0" smtClean="0">
                <a:solidFill>
                  <a:srgbClr val="FF0000"/>
                </a:solidFill>
              </a:rPr>
              <a:t>, R. Alur, F. </a:t>
            </a:r>
            <a:r>
              <a:rPr lang="en-US" sz="1600" dirty="0" err="1" smtClean="0">
                <a:solidFill>
                  <a:srgbClr val="FF0000"/>
                </a:solidFill>
              </a:rPr>
              <a:t>Ivančić</a:t>
            </a:r>
            <a:r>
              <a:rPr lang="en-US" sz="1600" dirty="0" smtClean="0">
                <a:solidFill>
                  <a:srgbClr val="FF0000"/>
                </a:solidFill>
              </a:rPr>
              <a:t>, S. Ramesh, S. </a:t>
            </a:r>
            <a:r>
              <a:rPr lang="en-US" sz="1600" dirty="0" err="1" smtClean="0">
                <a:solidFill>
                  <a:srgbClr val="FF0000"/>
                </a:solidFill>
              </a:rPr>
              <a:t>Sankaranarayanan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K.C. </a:t>
            </a:r>
            <a:r>
              <a:rPr lang="en-US" sz="1600" dirty="0" err="1" smtClean="0">
                <a:solidFill>
                  <a:srgbClr val="FF0000"/>
                </a:solidFill>
              </a:rPr>
              <a:t>Shashidhar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i="1" dirty="0" smtClean="0">
                <a:solidFill>
                  <a:srgbClr val="FF0000"/>
                </a:solidFill>
              </a:rPr>
              <a:t>Generating </a:t>
            </a:r>
            <a:r>
              <a:rPr lang="en-US" sz="1600" i="1" dirty="0">
                <a:solidFill>
                  <a:srgbClr val="FF0000"/>
                </a:solidFill>
              </a:rPr>
              <a:t>and analyzing symbolic traces of </a:t>
            </a:r>
            <a:r>
              <a:rPr lang="en-US" sz="1600" i="1" dirty="0" smtClean="0">
                <a:solidFill>
                  <a:srgbClr val="FF0000"/>
                </a:solidFill>
              </a:rPr>
              <a:t>Simulink/</a:t>
            </a:r>
            <a:r>
              <a:rPr lang="en-US" sz="1600" i="1" dirty="0" err="1" smtClean="0">
                <a:solidFill>
                  <a:srgbClr val="FF0000"/>
                </a:solidFill>
              </a:rPr>
              <a:t>Stateflow</a:t>
            </a:r>
            <a:r>
              <a:rPr lang="en-US" sz="1600" i="1" dirty="0" smtClean="0">
                <a:solidFill>
                  <a:srgbClr val="FF0000"/>
                </a:solidFill>
              </a:rPr>
              <a:t> models</a:t>
            </a:r>
            <a:r>
              <a:rPr lang="en-US" sz="1600" dirty="0" smtClean="0">
                <a:solidFill>
                  <a:srgbClr val="FF0000"/>
                </a:solidFill>
              </a:rPr>
              <a:t>, CAV 2009]</a:t>
            </a:r>
            <a:endParaRPr lang="en-US" dirty="0"/>
          </a:p>
          <a:p>
            <a:r>
              <a:rPr lang="en-US" dirty="0"/>
              <a:t>Proofs from </a:t>
            </a:r>
            <a:r>
              <a:rPr lang="en-US" dirty="0" smtClean="0"/>
              <a:t>tests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[A. Gupta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R. </a:t>
            </a:r>
            <a:r>
              <a:rPr lang="en-US" sz="1600" dirty="0" err="1">
                <a:solidFill>
                  <a:srgbClr val="FF0000"/>
                </a:solidFill>
              </a:rPr>
              <a:t>Majumdar</a:t>
            </a:r>
            <a:r>
              <a:rPr lang="en-US" sz="1600" dirty="0">
                <a:solidFill>
                  <a:srgbClr val="FF0000"/>
                </a:solidFill>
              </a:rPr>
              <a:t>, and 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 err="1">
                <a:solidFill>
                  <a:srgbClr val="FF0000"/>
                </a:solidFill>
              </a:rPr>
              <a:t>Rybalchenko</a:t>
            </a:r>
            <a:r>
              <a:rPr lang="en-US" sz="1600" dirty="0">
                <a:solidFill>
                  <a:srgbClr val="FF0000"/>
                </a:solidFill>
              </a:rPr>
              <a:t>. </a:t>
            </a:r>
            <a:r>
              <a:rPr lang="en-US" sz="1600" i="1" dirty="0" smtClean="0">
                <a:solidFill>
                  <a:srgbClr val="FF0000"/>
                </a:solidFill>
              </a:rPr>
              <a:t>From </a:t>
            </a:r>
            <a:r>
              <a:rPr lang="en-US" sz="1600" i="1" dirty="0">
                <a:solidFill>
                  <a:srgbClr val="FF0000"/>
                </a:solidFill>
              </a:rPr>
              <a:t>tests to </a:t>
            </a:r>
            <a:r>
              <a:rPr lang="en-US" sz="1600" i="1" dirty="0" smtClean="0">
                <a:solidFill>
                  <a:srgbClr val="FF0000"/>
                </a:solidFill>
              </a:rPr>
              <a:t>proofs</a:t>
            </a:r>
            <a:r>
              <a:rPr lang="en-US" sz="1600" dirty="0" smtClean="0">
                <a:solidFill>
                  <a:srgbClr val="FF0000"/>
                </a:solidFill>
              </a:rPr>
              <a:t>. </a:t>
            </a:r>
            <a:r>
              <a:rPr lang="en-US" sz="1600" i="1" dirty="0" smtClean="0">
                <a:solidFill>
                  <a:srgbClr val="FF0000"/>
                </a:solidFill>
              </a:rPr>
              <a:t>STTT </a:t>
            </a:r>
            <a:r>
              <a:rPr lang="en-US" sz="1600" dirty="0" smtClean="0">
                <a:solidFill>
                  <a:srgbClr val="FF0000"/>
                </a:solidFill>
              </a:rPr>
              <a:t>2013]</a:t>
            </a:r>
            <a:endParaRPr lang="en-US" dirty="0"/>
          </a:p>
          <a:p>
            <a:r>
              <a:rPr lang="en-US" dirty="0" err="1" smtClean="0"/>
              <a:t>SciDuction</a:t>
            </a:r>
            <a:endParaRPr lang="en-US" dirty="0" smtClean="0"/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[S. A. Seshia, </a:t>
            </a:r>
            <a:r>
              <a:rPr lang="en-US" sz="1600" i="1" dirty="0" err="1" smtClean="0">
                <a:solidFill>
                  <a:srgbClr val="FF0000"/>
                </a:solidFill>
              </a:rPr>
              <a:t>Sciduction</a:t>
            </a:r>
            <a:r>
              <a:rPr lang="en-US" sz="1600" i="1" dirty="0">
                <a:solidFill>
                  <a:srgbClr val="FF0000"/>
                </a:solidFill>
              </a:rPr>
              <a:t>: Combining induction, deduction, and structure for verification and </a:t>
            </a:r>
            <a:r>
              <a:rPr lang="en-US" sz="1600" i="1" dirty="0" smtClean="0">
                <a:solidFill>
                  <a:srgbClr val="FF0000"/>
                </a:solidFill>
              </a:rPr>
              <a:t>synthesis</a:t>
            </a:r>
            <a:r>
              <a:rPr lang="en-US" sz="1600" dirty="0" smtClean="0">
                <a:solidFill>
                  <a:srgbClr val="FF0000"/>
                </a:solidFill>
              </a:rPr>
              <a:t>, DAC 2012]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….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496"/>
            <a:ext cx="9144000" cy="636104"/>
          </a:xfrm>
        </p:spPr>
        <p:txBody>
          <a:bodyPr/>
          <a:lstStyle/>
          <a:p>
            <a:r>
              <a:rPr lang="en-US" dirty="0" smtClean="0"/>
              <a:t>A Few </a:t>
            </a:r>
            <a:r>
              <a:rPr lang="en-US" dirty="0"/>
              <a:t>P</a:t>
            </a:r>
            <a:r>
              <a:rPr lang="en-US" dirty="0" smtClean="0"/>
              <a:t>romising </a:t>
            </a:r>
            <a:r>
              <a:rPr lang="en-US" dirty="0"/>
              <a:t>T</a:t>
            </a:r>
            <a:r>
              <a:rPr lang="en-US" dirty="0" smtClean="0"/>
              <a:t>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3785652"/>
          </a:xfr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Requirement Falsification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Mining Requirements</a:t>
            </a:r>
          </a:p>
          <a:p>
            <a:pPr>
              <a:lnSpc>
                <a:spcPct val="150000"/>
              </a:lnSpc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Simulation-guided </a:t>
            </a:r>
            <a:r>
              <a:rPr lang="en-US" sz="2400" dirty="0"/>
              <a:t>Dynamical </a:t>
            </a:r>
            <a:r>
              <a:rPr lang="en-US" sz="2400" dirty="0" smtClean="0"/>
              <a:t>Analysis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Simulation-guided </a:t>
            </a:r>
            <a:r>
              <a:rPr lang="en-US" sz="2400" dirty="0"/>
              <a:t>Reachability </a:t>
            </a:r>
            <a:r>
              <a:rPr lang="en-US" sz="2400" dirty="0" smtClean="0"/>
              <a:t>Analysis</a:t>
            </a:r>
          </a:p>
          <a:p>
            <a:pPr>
              <a:lnSpc>
                <a:spcPct val="150000"/>
              </a:lnSpc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Conformance </a:t>
            </a:r>
            <a:r>
              <a:rPr lang="en-US" sz="2400" dirty="0" smtClean="0"/>
              <a:t>Testing</a:t>
            </a:r>
          </a:p>
          <a:p>
            <a:pPr>
              <a:lnSpc>
                <a:spcPct val="150000"/>
              </a:lnSpc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Monitoring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910"/>
            <a:ext cx="9144000" cy="695689"/>
          </a:xfrm>
        </p:spPr>
        <p:txBody>
          <a:bodyPr>
            <a:normAutofit/>
          </a:bodyPr>
          <a:lstStyle/>
          <a:p>
            <a:r>
              <a:rPr lang="en-US" dirty="0" smtClean="0"/>
              <a:t>Requirement Falsification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4812" y="1676400"/>
                <a:ext cx="8816788" cy="3120854"/>
              </a:xfr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Given model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/>
                  <a:t>; </a:t>
                </a:r>
                <a:r>
                  <a:rPr lang="en-US" sz="2400" dirty="0" smtClean="0"/>
                  <a:t>property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endParaRPr lang="en-US" sz="2400" dirty="0" smtClean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Find input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𝐮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and initial conditions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𝑀</m:t>
                    </m:r>
                    <m:r>
                      <a:rPr lang="en-US" sz="24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,</m:t>
                    </m:r>
                    <m:r>
                      <a:rPr lang="en-US" sz="2400">
                        <a:latin typeface="Cambria Math"/>
                      </a:rPr>
                      <m:t>𝐮</m:t>
                    </m:r>
                    <m:r>
                      <a:rPr lang="en-US" sz="240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endParaRPr lang="en-US" sz="2400" dirty="0"/>
              </a:p>
              <a:p>
                <a:pPr marL="0" indent="0"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None/>
                </a:pPr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Not verification, but systematic bug-finding</a:t>
                </a:r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No guarantees of completeness (except </a:t>
                </a:r>
                <a:r>
                  <a:rPr lang="en-US" sz="2400" dirty="0" smtClean="0"/>
                  <a:t>asymptotic/ probabilistic</a:t>
                </a:r>
                <a:r>
                  <a:rPr lang="en-US" sz="2400" dirty="0"/>
                  <a:t>)</a:t>
                </a:r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812" y="1676400"/>
                <a:ext cx="8816788" cy="3120854"/>
              </a:xfrm>
              <a:blipFill rotWithShape="1">
                <a:blip r:embed="rId2"/>
                <a:stretch>
                  <a:fillRect l="-692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39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64" y="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do we mean by formally verified?</a:t>
            </a:r>
            <a:endParaRPr lang="en-US" dirty="0"/>
          </a:p>
        </p:txBody>
      </p:sp>
      <p:pic>
        <p:nvPicPr>
          <p:cNvPr id="4" name="Picture 2" descr="http://s1.ibtimes.com/sites/www.ibtimes.com/files/styles/v2_article_large/public/2013/05/24/2014-lexus-eng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9" y="1371599"/>
            <a:ext cx="2763588" cy="183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4"/>
          <p:cNvSpPr/>
          <p:nvPr/>
        </p:nvSpPr>
        <p:spPr>
          <a:xfrm>
            <a:off x="2209800" y="3206514"/>
            <a:ext cx="1228831" cy="1062037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http://static.ddmcdn.com/gif/car-computer-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9" y="4380547"/>
            <a:ext cx="2631806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qual 6"/>
          <p:cNvSpPr/>
          <p:nvPr/>
        </p:nvSpPr>
        <p:spPr>
          <a:xfrm>
            <a:off x="4178086" y="3318510"/>
            <a:ext cx="914400" cy="914400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199" y="2216855"/>
            <a:ext cx="106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E16519"/>
                </a:solidFill>
              </a:rPr>
              <a:t>?</a:t>
            </a:r>
            <a:endParaRPr lang="en-US" sz="9600" b="1" dirty="0">
              <a:solidFill>
                <a:srgbClr val="E165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0" y="1492508"/>
            <a:ext cx="33075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Safety </a:t>
            </a:r>
          </a:p>
          <a:p>
            <a:endParaRPr lang="en-US" sz="2800" b="1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Low exhaust gas emissions</a:t>
            </a:r>
          </a:p>
          <a:p>
            <a:endParaRPr lang="en-US" sz="2800" b="1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Good Fuel Efficiency</a:t>
            </a:r>
          </a:p>
          <a:p>
            <a:endParaRPr lang="en-US" sz="2800" b="1" dirty="0"/>
          </a:p>
          <a:p>
            <a:r>
              <a:rPr lang="en-US" sz="2800" b="1" dirty="0" smtClean="0">
                <a:solidFill>
                  <a:srgbClr val="00B050"/>
                </a:solidFill>
              </a:rPr>
              <a:t>Drivability</a:t>
            </a:r>
          </a:p>
          <a:p>
            <a:endParaRPr lang="en-US" sz="2800" b="1" dirty="0"/>
          </a:p>
          <a:p>
            <a:r>
              <a:rPr lang="en-US" sz="2800" b="1" dirty="0" smtClean="0">
                <a:solidFill>
                  <a:srgbClr val="00B050"/>
                </a:solidFill>
              </a:rPr>
              <a:t>Comfort</a:t>
            </a:r>
          </a:p>
          <a:p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1639" y="6426448"/>
            <a:ext cx="165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Google Image search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3897" y="3152001"/>
            <a:ext cx="165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Google Image search</a:t>
            </a:r>
            <a:endParaRPr lang="en-US" sz="1200" dirty="0"/>
          </a:p>
        </p:txBody>
      </p:sp>
      <p:sp>
        <p:nvSpPr>
          <p:cNvPr id="8" name="Left Brace 7"/>
          <p:cNvSpPr/>
          <p:nvPr/>
        </p:nvSpPr>
        <p:spPr>
          <a:xfrm>
            <a:off x="5105400" y="1492508"/>
            <a:ext cx="685800" cy="4298692"/>
          </a:xfrm>
          <a:prstGeom prst="leftBrace">
            <a:avLst>
              <a:gd name="adj1" fmla="val 8333"/>
              <a:gd name="adj2" fmla="val 4937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332"/>
            <a:ext cx="9144000" cy="5450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 key enablers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88947"/>
                <a:ext cx="8610600" cy="2234458"/>
              </a:xfr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Robust </a:t>
                </a:r>
                <a:r>
                  <a:rPr lang="en-US" sz="2400" dirty="0" smtClean="0"/>
                  <a:t>satisfaction</a:t>
                </a:r>
                <a:r>
                  <a:rPr lang="en-US" sz="2400" baseline="30000" dirty="0" smtClean="0"/>
                  <a:t>1,2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r>
                  <a:rPr lang="en-US" sz="2400" dirty="0"/>
                  <a:t> by simulation trace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Function mapping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ℝ</m:t>
                    </m:r>
                  </m:oMath>
                </a14:m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Positive number =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/>
                  <a:t> satisfies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Negative number =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𝜑</m:t>
                    </m:r>
                  </m:oMath>
                </a14:m>
                <a:endParaRPr lang="en-US" sz="2400" dirty="0"/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400" dirty="0"/>
                  <a:t>Moving towards zero = moving towards </a:t>
                </a:r>
                <a:r>
                  <a:rPr lang="en-US" sz="2400" dirty="0" smtClean="0"/>
                  <a:t>violation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88947"/>
                <a:ext cx="8610600" cy="2234458"/>
              </a:xfrm>
              <a:blipFill rotWithShape="1">
                <a:blip r:embed="rId2"/>
                <a:stretch>
                  <a:fillRect l="-637" t="-2186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AutoShape 2" descr="http://www.mathworks.com/matlabcentral/fileexchange/21239-tips---tricks--getting-started-using-optimization-with-matlab/content/optimTipsWebinar/html/optimTipsTricksWalkthrough_06.png"/>
          <p:cNvSpPr>
            <a:spLocks noChangeAspect="1" noChangeArrowheads="1"/>
          </p:cNvSpPr>
          <p:nvPr/>
        </p:nvSpPr>
        <p:spPr bwMode="auto">
          <a:xfrm>
            <a:off x="63500" y="-13652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40</a:t>
            </a:fld>
            <a:r>
              <a:rPr lang="en-US" smtClean="0"/>
              <a:t>/63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345" y="4419600"/>
            <a:ext cx="8843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>
                <a:solidFill>
                  <a:srgbClr val="FF0000"/>
                </a:solidFill>
              </a:rPr>
              <a:t>1]</a:t>
            </a:r>
            <a:r>
              <a:rPr lang="en-US" dirty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G. </a:t>
            </a:r>
            <a:r>
              <a:rPr lang="en-US" sz="1600" dirty="0" err="1" smtClean="0">
                <a:solidFill>
                  <a:srgbClr val="FF0000"/>
                </a:solidFill>
              </a:rPr>
              <a:t>Fainekos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G. </a:t>
            </a:r>
            <a:r>
              <a:rPr lang="en-US" sz="1600" dirty="0">
                <a:solidFill>
                  <a:srgbClr val="FF0000"/>
                </a:solidFill>
              </a:rPr>
              <a:t>J. Pappas. </a:t>
            </a:r>
            <a:r>
              <a:rPr lang="en-US" sz="1600" i="1" dirty="0" smtClean="0">
                <a:solidFill>
                  <a:srgbClr val="FF0000"/>
                </a:solidFill>
              </a:rPr>
              <a:t>Robustness </a:t>
            </a:r>
            <a:r>
              <a:rPr lang="en-US" sz="1600" i="1" dirty="0">
                <a:solidFill>
                  <a:srgbClr val="FF0000"/>
                </a:solidFill>
              </a:rPr>
              <a:t>of temporal logic specifications for continuous-time </a:t>
            </a:r>
            <a:r>
              <a:rPr lang="en-US" sz="1600" i="1" dirty="0" smtClean="0">
                <a:solidFill>
                  <a:srgbClr val="FF0000"/>
                </a:solidFill>
              </a:rPr>
              <a:t>signals</a:t>
            </a:r>
            <a:r>
              <a:rPr lang="en-US" sz="1600" dirty="0" smtClean="0">
                <a:solidFill>
                  <a:srgbClr val="FF0000"/>
                </a:solidFill>
              </a:rPr>
              <a:t>. Theoretical </a:t>
            </a:r>
            <a:r>
              <a:rPr lang="en-US" sz="1600" dirty="0">
                <a:solidFill>
                  <a:srgbClr val="FF0000"/>
                </a:solidFill>
              </a:rPr>
              <a:t>Computer Science </a:t>
            </a:r>
            <a:r>
              <a:rPr lang="en-US" sz="1600" dirty="0" smtClean="0">
                <a:solidFill>
                  <a:srgbClr val="FF0000"/>
                </a:solidFill>
              </a:rPr>
              <a:t>2009.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[2] 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Donzé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O. </a:t>
            </a:r>
            <a:r>
              <a:rPr lang="en-US" sz="1600" dirty="0" err="1">
                <a:solidFill>
                  <a:srgbClr val="FF0000"/>
                </a:solidFill>
              </a:rPr>
              <a:t>Maler</a:t>
            </a:r>
            <a:r>
              <a:rPr lang="en-US" sz="1600" dirty="0">
                <a:solidFill>
                  <a:srgbClr val="FF0000"/>
                </a:solidFill>
              </a:rPr>
              <a:t>. </a:t>
            </a:r>
            <a:r>
              <a:rPr lang="en-US" sz="1600" i="1" dirty="0">
                <a:solidFill>
                  <a:srgbClr val="FF0000"/>
                </a:solidFill>
              </a:rPr>
              <a:t>Robust satisfaction of temporal logic over real-valued signals</a:t>
            </a:r>
            <a:r>
              <a:rPr lang="en-US" sz="1600" dirty="0" smtClean="0">
                <a:solidFill>
                  <a:srgbClr val="FF0000"/>
                </a:solidFill>
              </a:rPr>
              <a:t>. FORMATS 2010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2304"/>
          </a:xfrm>
        </p:spPr>
        <p:txBody>
          <a:bodyPr/>
          <a:lstStyle/>
          <a:p>
            <a:r>
              <a:rPr lang="en-US" dirty="0" smtClean="0"/>
              <a:t>Falsification by optimization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43000" y="1166223"/>
            <a:ext cx="7391400" cy="3722082"/>
            <a:chOff x="829732" y="1573046"/>
            <a:chExt cx="8033266" cy="4370554"/>
          </a:xfrm>
        </p:grpSpPr>
        <p:grpSp>
          <p:nvGrpSpPr>
            <p:cNvPr id="4" name="Group 3"/>
            <p:cNvGrpSpPr/>
            <p:nvPr/>
          </p:nvGrpSpPr>
          <p:grpSpPr>
            <a:xfrm>
              <a:off x="2971800" y="1775823"/>
              <a:ext cx="3147330" cy="1689100"/>
              <a:chOff x="361950" y="1265555"/>
              <a:chExt cx="2994930" cy="168910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361950" y="1265555"/>
                <a:ext cx="2994930" cy="1689100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Isosceles Triangle 5"/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76400" y="1747671"/>
                  <a:ext cx="102463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0" dirty="0" smtClean="0">
                            <a:latin typeface="Cambria Math"/>
                          </a:rPr>
                          <m:t>𝐮</m:t>
                        </m:r>
                        <m:r>
                          <a:rPr lang="en-US" sz="3200" b="1" i="0" dirty="0" smtClean="0">
                            <a:latin typeface="Cambria Math"/>
                          </a:rPr>
                          <m:t>(</m:t>
                        </m:r>
                        <m:r>
                          <a:rPr lang="en-US" sz="3200" b="1" i="0" dirty="0" smtClean="0">
                            <a:latin typeface="Cambria Math"/>
                          </a:rPr>
                          <m:t>𝐭</m:t>
                        </m:r>
                        <m:r>
                          <a:rPr lang="en-US" sz="3200" b="1" i="0" dirty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400" y="1747671"/>
                  <a:ext cx="1024639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558906" y="1573046"/>
                  <a:ext cx="23040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/>
                          </a:rPr>
                          <m:t>𝑀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/>
                              </a:rPr>
                              <m:t>𝐮</m:t>
                            </m:r>
                            <m:r>
                              <a:rPr lang="en-US" sz="3200" b="1" i="0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3200" b="1" i="0" smtClean="0">
                                <a:latin typeface="Cambria Math"/>
                              </a:rPr>
                              <m:t>𝐭</m:t>
                            </m:r>
                            <m:r>
                              <a:rPr lang="en-US" sz="3200" b="1" i="0" smtClean="0">
                                <a:latin typeface="Cambria Math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sz="32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906" y="1573046"/>
                  <a:ext cx="2304092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2954482" y="4343400"/>
              <a:ext cx="3164648" cy="16002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Optimizer:</a:t>
              </a:r>
            </a:p>
            <a:p>
              <a:pPr algn="ctr"/>
              <a:r>
                <a:rPr lang="en-US" sz="2800" dirty="0" smtClean="0">
                  <a:solidFill>
                    <a:srgbClr val="002060"/>
                  </a:solidFill>
                </a:rPr>
                <a:t>Minimize robust satisfaction value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1693718" y="2509406"/>
              <a:ext cx="1267691" cy="2143990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rgbClr val="00206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\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676400" y="5257800"/>
              <a:ext cx="1267691" cy="0"/>
            </a:xfrm>
            <a:prstGeom prst="straightConnector1">
              <a:avLst/>
            </a:prstGeom>
            <a:ln w="165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29732" y="4953000"/>
              <a:ext cx="1388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6129520" y="2509406"/>
              <a:ext cx="1272887" cy="2143990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rgbClr val="00206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\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248400" y="2684002"/>
              <a:ext cx="939313" cy="363997"/>
              <a:chOff x="5181600" y="2295174"/>
              <a:chExt cx="3047999" cy="1577578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1905000" y="2749895"/>
              <a:ext cx="939313" cy="363997"/>
              <a:chOff x="1905000" y="2749895"/>
              <a:chExt cx="939313" cy="363997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133600" y="2877754"/>
                <a:ext cx="0" cy="170246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133600" y="2877754"/>
                <a:ext cx="609600" cy="0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995191" y="3030154"/>
                <a:ext cx="138409" cy="0"/>
              </a:xfrm>
              <a:prstGeom prst="line">
                <a:avLst/>
              </a:prstGeom>
              <a:ln w="19050">
                <a:solidFill>
                  <a:srgbClr val="197D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/>
              <p:cNvGrpSpPr/>
              <p:nvPr/>
            </p:nvGrpSpPr>
            <p:grpSpPr>
              <a:xfrm>
                <a:off x="1905000" y="2749895"/>
                <a:ext cx="939313" cy="363997"/>
                <a:chOff x="4038600" y="2971800"/>
                <a:chExt cx="3967999" cy="1295400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TextBox 2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41</a:t>
            </a:fld>
            <a:r>
              <a:rPr lang="en-US" smtClean="0"/>
              <a:t>/63</a:t>
            </a:r>
            <a:endParaRPr lang="en-US" dirty="0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0873" r="9160" b="6975"/>
          <a:stretch/>
        </p:blipFill>
        <p:spPr bwMode="auto">
          <a:xfrm>
            <a:off x="6009769" y="4206918"/>
            <a:ext cx="2091019" cy="16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76255" y="4974205"/>
            <a:ext cx="5454650" cy="127419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  <a:lvl2pPr marL="742950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Black-box Global optimizers</a:t>
            </a:r>
          </a:p>
          <a:p>
            <a:r>
              <a:rPr lang="en-US" dirty="0"/>
              <a:t>Powerful heuristics to get close to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38863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6567"/>
            <a:ext cx="9144000" cy="654033"/>
          </a:xfrm>
        </p:spPr>
        <p:txBody>
          <a:bodyPr/>
          <a:lstStyle/>
          <a:p>
            <a:r>
              <a:rPr lang="en-US" dirty="0" smtClean="0"/>
              <a:t>Requirement Falsification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165" y="1347700"/>
            <a:ext cx="745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S-</a:t>
            </a:r>
            <a:r>
              <a:rPr lang="en-US" b="1" dirty="0" err="1">
                <a:solidFill>
                  <a:srgbClr val="FF0000"/>
                </a:solidFill>
              </a:rPr>
              <a:t>TaLiRo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Fainekos</a:t>
            </a:r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Sankaranarayanan</a:t>
            </a:r>
            <a:r>
              <a:rPr lang="en-US" sz="1800" dirty="0">
                <a:solidFill>
                  <a:srgbClr val="FF0000"/>
                </a:solidFill>
              </a:rPr>
              <a:t>, et al., TACAS ’11, HSCC ’10, ACC ‘12]</a:t>
            </a:r>
          </a:p>
          <a:p>
            <a:r>
              <a:rPr lang="en-US" dirty="0"/>
              <a:t>Metric Temporal Logic based requirements</a:t>
            </a:r>
          </a:p>
          <a:p>
            <a:r>
              <a:rPr lang="en-US" dirty="0"/>
              <a:t>Supports several stochastic optimizers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77" y="2743200"/>
            <a:ext cx="57794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Breach </a:t>
            </a: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Donzé</a:t>
            </a:r>
            <a:r>
              <a:rPr lang="en-US" sz="1800" dirty="0">
                <a:solidFill>
                  <a:srgbClr val="FF0000"/>
                </a:solidFill>
              </a:rPr>
              <a:t>, CAV ‘10, NSV ‘13]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Signal Temporal Logic based requirements</a:t>
            </a:r>
          </a:p>
          <a:p>
            <a:r>
              <a:rPr lang="en-US" dirty="0"/>
              <a:t>Supports </a:t>
            </a:r>
            <a:r>
              <a:rPr lang="en-US" dirty="0" err="1"/>
              <a:t>Nelder</a:t>
            </a:r>
            <a:r>
              <a:rPr lang="en-US" dirty="0"/>
              <a:t>-Mead</a:t>
            </a:r>
          </a:p>
          <a:p>
            <a:r>
              <a:rPr lang="en-US" dirty="0"/>
              <a:t>Can exploit sensitivity info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" y="4576389"/>
            <a:ext cx="817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RRT-REX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[</a:t>
            </a:r>
            <a:r>
              <a:rPr lang="en-US" sz="1800" dirty="0" err="1">
                <a:solidFill>
                  <a:srgbClr val="FF0000"/>
                </a:solidFill>
              </a:rPr>
              <a:t>Dreossi</a:t>
            </a:r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Donzé</a:t>
            </a:r>
            <a:r>
              <a:rPr lang="en-US" sz="1800" dirty="0">
                <a:solidFill>
                  <a:srgbClr val="FF0000"/>
                </a:solidFill>
              </a:rPr>
              <a:t>, Dang + Toyota MBD, NFM ‘15]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RRT-based optimal search </a:t>
            </a:r>
          </a:p>
          <a:p>
            <a:r>
              <a:rPr lang="en-US" dirty="0"/>
              <a:t>Blends maximizing coverage and minimizing robust satisfaction value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1200" y="2200835"/>
            <a:ext cx="3216680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three tools can work with real Toyota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Are able to find rare 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Our Vice President and President (for TTC) have seen demos of S-</a:t>
            </a:r>
            <a:r>
              <a:rPr lang="en-US" sz="2000" dirty="0" err="1" smtClean="0"/>
              <a:t>TaLiRo</a:t>
            </a:r>
            <a:r>
              <a:rPr lang="en-US" sz="2000" dirty="0" smtClean="0"/>
              <a:t>!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Requirements in  an Industrial Setting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302716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Formal methods/verification engineers love them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Control designers write them in Word </a:t>
            </a:r>
            <a:r>
              <a:rPr lang="en-US" sz="2400" dirty="0" smtClean="0"/>
              <a:t>documents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(in Japanese and/or German)</a:t>
            </a:r>
            <a:endParaRPr lang="en-US" sz="20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Control designers (and </a:t>
            </a:r>
            <a:r>
              <a:rPr lang="en-US" sz="2400" dirty="0" smtClean="0"/>
              <a:t>occasionally temporal </a:t>
            </a:r>
            <a:r>
              <a:rPr lang="en-US" sz="2400" dirty="0"/>
              <a:t>logic pundits) have a hard time writing them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Continue to evolve, are outputs of the design process rather than inputs to the design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332"/>
            <a:ext cx="9144000" cy="621268"/>
          </a:xfrm>
        </p:spPr>
        <p:txBody>
          <a:bodyPr/>
          <a:lstStyle/>
          <a:p>
            <a:r>
              <a:rPr lang="en-US" dirty="0" smtClean="0"/>
              <a:t>Mining Requirements</a:t>
            </a:r>
            <a:endParaRPr lang="en-US" dirty="0"/>
          </a:p>
        </p:txBody>
      </p:sp>
      <p:pic>
        <p:nvPicPr>
          <p:cNvPr id="11" name="Picture 14" descr="http://t0.gstatic.com/images?q=tbn:ANd9GcTD7s0uNnQsAclU4UagYRo9SPiq7Fs6zoOADF-8pW5s8QjcCyr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2977" r="76610" b="53345"/>
          <a:stretch/>
        </p:blipFill>
        <p:spPr bwMode="auto">
          <a:xfrm>
            <a:off x="6554257" y="3396328"/>
            <a:ext cx="650876" cy="6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t0.gstatic.com/images?q=tbn:ANd9GcTD7s0uNnQsAclU4UagYRo9SPiq7Fs6zoOADF-8pW5s8QjcCyr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54741" r="75639"/>
          <a:stretch/>
        </p:blipFill>
        <p:spPr bwMode="auto">
          <a:xfrm>
            <a:off x="2133600" y="3396328"/>
            <a:ext cx="724904" cy="71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3" y="2031526"/>
            <a:ext cx="40576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33" y="1955326"/>
            <a:ext cx="39719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15783" y="1431016"/>
            <a:ext cx="7391400" cy="4974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panose="020F0502020204030204" pitchFamily="34" charset="0"/>
              </a:rPr>
              <a:t>How do control designers check correctness</a:t>
            </a:r>
            <a:r>
              <a:rPr lang="en-US" dirty="0">
                <a:latin typeface="Calibri" panose="020F0502020204030204" pitchFamily="34" charset="0"/>
              </a:rPr>
              <a:t>?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97933" y="4267200"/>
            <a:ext cx="8467725" cy="2133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60000"/>
                  <a:lumOff val="40000"/>
                </a:schemeClr>
              </a:buClr>
              <a:buSzPct val="80000"/>
            </a:pPr>
            <a:r>
              <a:rPr lang="en-US" sz="2400" dirty="0" smtClean="0">
                <a:latin typeface="Calibri" panose="020F0502020204030204" pitchFamily="34" charset="0"/>
              </a:rPr>
              <a:t>What do you do when your chief engineer leaves?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0000"/>
            </a:pPr>
            <a:r>
              <a:rPr lang="en-US" sz="2400" dirty="0" smtClean="0">
                <a:latin typeface="Calibri" panose="020F0502020204030204" pitchFamily="34" charset="0"/>
              </a:rPr>
              <a:t>Formal techniques need machine-checkable requirements</a:t>
            </a:r>
          </a:p>
          <a:p>
            <a:pPr lvl="0">
              <a:buClr>
                <a:schemeClr val="accent2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Key Idea: Identify Temporal Logic Patterns from Simulation Data!</a:t>
            </a:r>
          </a:p>
          <a:p>
            <a:endParaRPr lang="en-US" sz="2400" dirty="0" smtClean="0">
              <a:latin typeface="Calibri" panose="020F0502020204030204" pitchFamily="34" charset="0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7315200" y="1143001"/>
            <a:ext cx="1550458" cy="785432"/>
          </a:xfrm>
          <a:prstGeom prst="wedgeRoundRectCallout">
            <a:avLst>
              <a:gd name="adj1" fmla="val -70409"/>
              <a:gd name="adj2" fmla="val 118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Req</a:t>
            </a:r>
            <a:r>
              <a:rPr lang="en-US" dirty="0" smtClean="0"/>
              <a:t>: Settle in the red-band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6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296"/>
            <a:ext cx="9144000" cy="712304"/>
          </a:xfrm>
        </p:spPr>
        <p:txBody>
          <a:bodyPr/>
          <a:lstStyle/>
          <a:p>
            <a:r>
              <a:rPr lang="en-US" dirty="0" smtClean="0"/>
              <a:t>Mining Temporal Logic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7400" y="1295400"/>
            <a:ext cx="14478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34000" y="1295400"/>
            <a:ext cx="14478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2286000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 marL="0" indent="0">
              <a:buNone/>
            </a:pPr>
            <a:r>
              <a:rPr lang="en-US" dirty="0"/>
              <a:t>Given: Model</a:t>
            </a:r>
          </a:p>
          <a:p>
            <a:r>
              <a:rPr lang="en-US" dirty="0"/>
              <a:t>Designer intent translated to parameterized templates</a:t>
            </a:r>
          </a:p>
          <a:p>
            <a:r>
              <a:rPr lang="en-US" dirty="0"/>
              <a:t>Learn parameter values from simulation traces</a:t>
            </a:r>
          </a:p>
          <a:p>
            <a:r>
              <a:rPr lang="en-US" dirty="0"/>
              <a:t>Falsifier to invalidate learnt requirement</a:t>
            </a:r>
          </a:p>
          <a:p>
            <a:r>
              <a:rPr lang="en-US" dirty="0"/>
              <a:t>Use counterexamples to </a:t>
            </a:r>
            <a:r>
              <a:rPr lang="en-US" dirty="0" smtClean="0"/>
              <a:t>refine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2326481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</a:lstStyle>
          <a:p>
            <a:pPr marL="0" indent="0">
              <a:buNone/>
            </a:pPr>
            <a:r>
              <a:rPr lang="en-US" dirty="0"/>
              <a:t>Given: Data</a:t>
            </a:r>
          </a:p>
          <a:p>
            <a:r>
              <a:rPr lang="en-US" dirty="0"/>
              <a:t>Supervised Learning: labeled data</a:t>
            </a:r>
          </a:p>
          <a:p>
            <a:r>
              <a:rPr lang="en-US" dirty="0"/>
              <a:t>Unsupervised learning: unlabeled data</a:t>
            </a:r>
          </a:p>
          <a:p>
            <a:r>
              <a:rPr lang="en-US" dirty="0"/>
              <a:t>Detect </a:t>
            </a:r>
            <a:r>
              <a:rPr lang="en-US" dirty="0" smtClean="0"/>
              <a:t>anomalies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5487579"/>
            <a:ext cx="36393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>
                <a:solidFill>
                  <a:srgbClr val="FF0000"/>
                </a:solidFill>
              </a:rPr>
              <a:t>Yang, Hoxha, </a:t>
            </a:r>
            <a:r>
              <a:rPr lang="en-US" sz="1600" dirty="0" err="1">
                <a:solidFill>
                  <a:srgbClr val="FF0000"/>
                </a:solidFill>
              </a:rPr>
              <a:t>Fainekos</a:t>
            </a:r>
            <a:r>
              <a:rPr lang="en-US" sz="1600" dirty="0">
                <a:solidFill>
                  <a:srgbClr val="FF0000"/>
                </a:solidFill>
              </a:rPr>
              <a:t>, ICTSS 2012</a:t>
            </a:r>
          </a:p>
          <a:p>
            <a:pPr marL="0" lvl="1"/>
            <a:r>
              <a:rPr lang="en-US" sz="1600" dirty="0">
                <a:solidFill>
                  <a:srgbClr val="FF0000"/>
                </a:solidFill>
              </a:rPr>
              <a:t>Jin, </a:t>
            </a:r>
            <a:r>
              <a:rPr lang="en-US" sz="1600" dirty="0" err="1">
                <a:solidFill>
                  <a:srgbClr val="FF0000"/>
                </a:solidFill>
              </a:rPr>
              <a:t>Donzé</a:t>
            </a:r>
            <a:r>
              <a:rPr lang="en-US" sz="1600" dirty="0">
                <a:solidFill>
                  <a:srgbClr val="FF0000"/>
                </a:solidFill>
              </a:rPr>
              <a:t>, Deshmukh, Seshia, HSCC 2013</a:t>
            </a:r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140272" y="5487579"/>
            <a:ext cx="374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lvl="1"/>
            <a:r>
              <a:rPr lang="en-US" sz="1600" dirty="0">
                <a:solidFill>
                  <a:srgbClr val="FF0000"/>
                </a:solidFill>
              </a:rPr>
              <a:t>Kong, Jones, Ayala, Gol, Belta, HSCC 2014</a:t>
            </a:r>
          </a:p>
          <a:p>
            <a:pPr marL="120650" lvl="1"/>
            <a:r>
              <a:rPr lang="en-US" sz="1600" dirty="0">
                <a:solidFill>
                  <a:srgbClr val="FF0000"/>
                </a:solidFill>
              </a:rPr>
              <a:t>Jones, Kong, Belta, CDC 2014</a:t>
            </a:r>
          </a:p>
          <a:p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 smtClean="0"/>
              <a:t>Simulation-guided Dynamical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382000" cy="2973122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Infer </a:t>
            </a:r>
            <a:r>
              <a:rPr lang="en-US" sz="2400" dirty="0" smtClean="0"/>
              <a:t>from </a:t>
            </a:r>
            <a:r>
              <a:rPr lang="en-US" sz="2400" dirty="0"/>
              <a:t>simulation </a:t>
            </a:r>
            <a:r>
              <a:rPr lang="en-US" sz="2400" dirty="0" smtClean="0"/>
              <a:t>data</a:t>
            </a:r>
            <a:r>
              <a:rPr lang="en-US" sz="2400" baseline="30000" dirty="0" smtClean="0"/>
              <a:t>1,2,3,4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Lyapunov functions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Contraction Metrics</a:t>
            </a:r>
            <a:endParaRPr lang="en-US" sz="20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Learn barrier certificates to prove system safety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Estimate region of attraction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Prove using nonlinear solvers such as </a:t>
            </a:r>
            <a:r>
              <a:rPr lang="en-US" sz="2400" dirty="0" smtClean="0"/>
              <a:t>dReal</a:t>
            </a:r>
            <a:r>
              <a:rPr lang="en-US" sz="2400" baseline="30000" dirty="0" smtClean="0"/>
              <a:t>5</a:t>
            </a:r>
            <a:endParaRPr lang="en-US" sz="2400" baseline="300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</p:txBody>
      </p:sp>
      <p:pic>
        <p:nvPicPr>
          <p:cNvPr id="4" name="Picture 6" descr="http://upload.wikimedia.org/wikipedia/commons/thumb/f/f5/Alexander_Ljapunow_jung.jpg/220px-Alexander_Ljapunow_ju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t="4208" r="9945" b="30347"/>
          <a:stretch/>
        </p:blipFill>
        <p:spPr bwMode="auto">
          <a:xfrm>
            <a:off x="7254687" y="1676400"/>
            <a:ext cx="1653989" cy="18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82" y="4356847"/>
            <a:ext cx="9139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[1] U. </a:t>
            </a:r>
            <a:r>
              <a:rPr lang="en-US" sz="1600" dirty="0" err="1" smtClean="0">
                <a:solidFill>
                  <a:srgbClr val="FF0000"/>
                </a:solidFill>
              </a:rPr>
              <a:t>Topcu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P. Seiler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A. Packard</a:t>
            </a:r>
            <a:r>
              <a:rPr lang="en-US" sz="1600" dirty="0">
                <a:solidFill>
                  <a:srgbClr val="FF0000"/>
                </a:solidFill>
              </a:rPr>
              <a:t>,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i="1" dirty="0">
                <a:solidFill>
                  <a:srgbClr val="FF0000"/>
                </a:solidFill>
              </a:rPr>
              <a:t>Local stability analysis using simulations and sum-of-squares </a:t>
            </a:r>
            <a:r>
              <a:rPr lang="en-US" sz="1600" i="1" dirty="0" smtClean="0">
                <a:solidFill>
                  <a:srgbClr val="FF0000"/>
                </a:solidFill>
              </a:rPr>
              <a:t>programming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</a:rPr>
              <a:t>Automatica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2008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r>
              <a:rPr lang="en-US" sz="1600" b="0" dirty="0" smtClean="0">
                <a:solidFill>
                  <a:srgbClr val="FF0000"/>
                </a:solidFill>
              </a:rPr>
              <a:t>[2] J. Kapinski, J. Deshmukh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i="1" dirty="0">
                <a:solidFill>
                  <a:srgbClr val="FF0000"/>
                </a:solidFill>
              </a:rPr>
              <a:t>Discovering  Forward Invariant Sets for Nonlinear Dynamical Systems </a:t>
            </a:r>
            <a:r>
              <a:rPr lang="en-US" sz="1600" dirty="0" smtClean="0">
                <a:solidFill>
                  <a:srgbClr val="FF0000"/>
                </a:solidFill>
              </a:rPr>
              <a:t>, AMMCS </a:t>
            </a:r>
            <a:r>
              <a:rPr lang="en-US" sz="1600" b="0" dirty="0" smtClean="0">
                <a:solidFill>
                  <a:srgbClr val="FF0000"/>
                </a:solidFill>
              </a:rPr>
              <a:t>2013</a:t>
            </a:r>
          </a:p>
          <a:p>
            <a:pPr algn="l"/>
            <a:r>
              <a:rPr lang="en-US" sz="1600" b="0" dirty="0" smtClean="0">
                <a:solidFill>
                  <a:srgbClr val="FF0000"/>
                </a:solidFill>
              </a:rPr>
              <a:t>[3] </a:t>
            </a:r>
            <a:r>
              <a:rPr lang="en-US" sz="1600" dirty="0" smtClean="0">
                <a:solidFill>
                  <a:srgbClr val="FF0000"/>
                </a:solidFill>
              </a:rPr>
              <a:t>J. </a:t>
            </a:r>
            <a:r>
              <a:rPr lang="en-US" sz="1600" b="0" dirty="0" smtClean="0">
                <a:solidFill>
                  <a:srgbClr val="FF0000"/>
                </a:solidFill>
              </a:rPr>
              <a:t>Kapinski, J. Deshmukh, S. </a:t>
            </a:r>
            <a:r>
              <a:rPr lang="en-US" sz="1600" b="0" dirty="0" err="1" smtClean="0">
                <a:solidFill>
                  <a:srgbClr val="FF0000"/>
                </a:solidFill>
              </a:rPr>
              <a:t>Sankaranarayanan</a:t>
            </a:r>
            <a:r>
              <a:rPr lang="en-US" sz="1600" b="0" dirty="0" smtClean="0">
                <a:solidFill>
                  <a:srgbClr val="FF0000"/>
                </a:solidFill>
              </a:rPr>
              <a:t>, N. </a:t>
            </a:r>
            <a:r>
              <a:rPr lang="en-US" sz="1600" b="0" dirty="0" err="1" smtClean="0">
                <a:solidFill>
                  <a:srgbClr val="FF0000"/>
                </a:solidFill>
              </a:rPr>
              <a:t>Aréchiga</a:t>
            </a:r>
            <a:r>
              <a:rPr lang="en-US" sz="1600" b="0" dirty="0" smtClean="0">
                <a:solidFill>
                  <a:srgbClr val="FF0000"/>
                </a:solidFill>
              </a:rPr>
              <a:t>, </a:t>
            </a:r>
            <a:r>
              <a:rPr lang="en-US" sz="1600" b="0" i="1" dirty="0" smtClean="0">
                <a:solidFill>
                  <a:srgbClr val="FF0000"/>
                </a:solidFill>
              </a:rPr>
              <a:t>Simulation-guided Lyapuno</a:t>
            </a:r>
            <a:r>
              <a:rPr lang="en-US" sz="1600" i="1" dirty="0" smtClean="0">
                <a:solidFill>
                  <a:srgbClr val="FF0000"/>
                </a:solidFill>
              </a:rPr>
              <a:t>v Analysis for Hybrid Dynamical Systems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b="0" dirty="0" smtClean="0">
                <a:solidFill>
                  <a:srgbClr val="FF0000"/>
                </a:solidFill>
              </a:rPr>
              <a:t>HSCC 2014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[4] A. Balkan, J. Deshmukh, J. Kapinski, P. Tabuada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i="1" dirty="0">
                <a:solidFill>
                  <a:srgbClr val="FF0000"/>
                </a:solidFill>
              </a:rPr>
              <a:t>Simulation-guided Contraction Analysis </a:t>
            </a:r>
            <a:r>
              <a:rPr lang="en-US" sz="1600" dirty="0">
                <a:solidFill>
                  <a:srgbClr val="FF0000"/>
                </a:solidFill>
              </a:rPr>
              <a:t>ICC </a:t>
            </a:r>
            <a:r>
              <a:rPr lang="en-US" sz="1600" dirty="0" smtClean="0">
                <a:solidFill>
                  <a:srgbClr val="FF0000"/>
                </a:solidFill>
              </a:rPr>
              <a:t>2015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[5] </a:t>
            </a:r>
            <a:r>
              <a:rPr lang="en-US" sz="1600" dirty="0" err="1" smtClean="0">
                <a:solidFill>
                  <a:srgbClr val="FF0000"/>
                </a:solidFill>
              </a:rPr>
              <a:t>S.Gao</a:t>
            </a:r>
            <a:r>
              <a:rPr lang="en-US" sz="1600" dirty="0" smtClean="0">
                <a:solidFill>
                  <a:srgbClr val="FF0000"/>
                </a:solidFill>
              </a:rPr>
              <a:t>, S. Kong, E. Clarke, </a:t>
            </a:r>
            <a:r>
              <a:rPr lang="en-US" sz="1600" i="1" dirty="0" err="1">
                <a:solidFill>
                  <a:srgbClr val="FF0000"/>
                </a:solidFill>
              </a:rPr>
              <a:t>dReal</a:t>
            </a:r>
            <a:r>
              <a:rPr lang="en-US" sz="1600" i="1" dirty="0">
                <a:solidFill>
                  <a:srgbClr val="FF0000"/>
                </a:solidFill>
              </a:rPr>
              <a:t>: An SMT Solver for Nonlinear Theories of the </a:t>
            </a:r>
            <a:r>
              <a:rPr lang="en-US" sz="1600" i="1" dirty="0" smtClean="0">
                <a:solidFill>
                  <a:srgbClr val="FF0000"/>
                </a:solidFill>
              </a:rPr>
              <a:t>Reals</a:t>
            </a:r>
            <a:r>
              <a:rPr lang="en-US" sz="1600" dirty="0" smtClean="0">
                <a:solidFill>
                  <a:srgbClr val="FF0000"/>
                </a:solidFill>
              </a:rPr>
              <a:t>, CADE 2013</a:t>
            </a:r>
            <a:endParaRPr lang="en-US" sz="1600" b="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4525025"/>
            <a:ext cx="8839200" cy="13480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Can find barrier certificates using only simulations!</a:t>
            </a:r>
          </a:p>
          <a:p>
            <a:pPr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 dirty="0"/>
              <a:t>&lt; 24 </a:t>
            </a:r>
            <a:r>
              <a:rPr lang="en-US" sz="2400" dirty="0" err="1"/>
              <a:t>mins</a:t>
            </a:r>
            <a:r>
              <a:rPr lang="en-US" sz="2400" dirty="0"/>
              <a:t> to compute barrier</a:t>
            </a:r>
          </a:p>
          <a:p>
            <a:pPr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 dirty="0" err="1"/>
              <a:t>dReal</a:t>
            </a:r>
            <a:r>
              <a:rPr lang="en-US" sz="2400" dirty="0"/>
              <a:t> proved correctness of barrier in &lt; 20 </a:t>
            </a:r>
            <a:r>
              <a:rPr lang="en-US" sz="2400" dirty="0" err="1"/>
              <a:t>mins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Dynamical Analysis in practice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1643" y="1371600"/>
                <a:ext cx="8687557" cy="290630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  <a:defRPr sz="2800"/>
                </a:lvl1pPr>
                <a:lvl2pPr lvl="1" indent="-285750">
                  <a:spcBef>
                    <a:spcPct val="20000"/>
                  </a:spcBef>
                  <a:buClr>
                    <a:schemeClr val="accent6">
                      <a:lumMod val="75000"/>
                    </a:schemeClr>
                  </a:buClr>
                  <a:buSzPct val="75000"/>
                  <a:buFont typeface="Wingdings" panose="05000000000000000000" pitchFamily="2" charset="2"/>
                  <a:buChar char="q"/>
                  <a:defRPr sz="20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/>
                          </a:rPr>
                          <m:t>2 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>
                                <a:latin typeface="Cambria Math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00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𝑝</m:t>
                            </m:r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=4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𝑝</m:t>
                            </m:r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13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𝑒𝑠𝑡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𝑒𝑠𝑡</m:t>
                                    </m:r>
                                  </m:sub>
                                  <m:sup>
                                    <m:r>
                                      <a:rPr lang="en-US" sz="20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</m:e>
                                  <m:sup>
                                    <m:r>
                                      <a:rPr lang="en-US" sz="20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𝑒𝑠𝑡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sz="200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US" sz="200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16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sz="2000">
                            <a:latin typeface="Cambria Math"/>
                          </a:rPr>
                          <m:t> −</m:t>
                        </m:r>
                        <m:r>
                          <a:rPr lang="en-US" sz="2000">
                            <a:latin typeface="Cambria Math"/>
                          </a:rPr>
                          <m:t>𝑟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>
                                <a:latin typeface="Cambria Math"/>
                              </a:rPr>
                              <m:t>𝑒𝑠𝑡</m:t>
                            </m:r>
                          </m:sub>
                        </m:sSub>
                      </m:e>
                    </m:acc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/>
                          </a:rPr>
                          <m:t>2 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000">
                            <a:latin typeface="Cambria Math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>
                                <a:latin typeface="Cambria Math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00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>
                                <a:latin typeface="Cambria Math"/>
                              </a:rPr>
                              <m:t>13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𝑒𝑠𝑡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𝑒𝑠𝑡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>
                            <a:latin typeface="Cambria Math"/>
                          </a:rPr>
                          <m:t>15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(</m:t>
                    </m:r>
                    <m:r>
                      <a:rPr lang="en-US" sz="2000">
                        <a:latin typeface="Cambria Math"/>
                      </a:rPr>
                      <m:t>𝑟</m:t>
                    </m:r>
                    <m:r>
                      <a:rPr lang="en-US" sz="200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2000">
                            <a:latin typeface="Cambria Math"/>
                          </a:rPr>
                          <m:t>16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43" y="1371600"/>
                <a:ext cx="8687557" cy="2906308"/>
              </a:xfrm>
              <a:prstGeom prst="rect">
                <a:avLst/>
              </a:prstGeom>
              <a:blipFill rotWithShape="1">
                <a:blip r:embed="rId2"/>
                <a:stretch>
                  <a:fillRect l="-351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619455" y="3065274"/>
            <a:ext cx="1603148" cy="68582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Unsafe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578113" y="1677552"/>
            <a:ext cx="1447800" cy="1447800"/>
          </a:xfrm>
          <a:prstGeom prst="ellipse">
            <a:avLst/>
          </a:prstGeom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/>
          <a:lstStyle/>
          <a:p>
            <a:r>
              <a:rPr lang="en-US" dirty="0" smtClean="0"/>
              <a:t>Simulation-guided Reachability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56871" y="2706252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3391" y="2189654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73730" y="1523163"/>
            <a:ext cx="4949962" cy="856332"/>
            <a:chOff x="1638300" y="2185703"/>
            <a:chExt cx="4949962" cy="856332"/>
          </a:xfrm>
        </p:grpSpPr>
        <p:sp>
          <p:nvSpPr>
            <p:cNvPr id="22" name="Flowchart: Direct Access Storage 21"/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Direct Access Storage 22"/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Direct Access Storage 23"/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Direct Access Storage 24"/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 rot="1654039" flipV="1">
            <a:off x="1081651" y="2176206"/>
            <a:ext cx="4710368" cy="1869141"/>
            <a:chOff x="2336427" y="4038600"/>
            <a:chExt cx="4710368" cy="1869141"/>
          </a:xfrm>
        </p:grpSpPr>
        <p:sp>
          <p:nvSpPr>
            <p:cNvPr id="41" name="Freeform 40"/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36" name="Flowchart: Direct Access Storage 35"/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lowchart: Direct Access Storage 36"/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lowchart: Direct Access Storage 37"/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lowchart: Direct Access Storage 38"/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Oval 42"/>
          <p:cNvSpPr/>
          <p:nvPr/>
        </p:nvSpPr>
        <p:spPr>
          <a:xfrm>
            <a:off x="1068930" y="2836695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67006" y="1813960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33706" y="1521709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526130" y="1922295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6714" y="920350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5606007" y="920350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Simulation Trace up to time T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6652459" y="2259246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Reach-Tube up to time T</a:t>
            </a:r>
            <a:endParaRPr lang="en-US" sz="2000" dirty="0"/>
          </a:p>
        </p:txBody>
      </p:sp>
      <p:sp>
        <p:nvSpPr>
          <p:cNvPr id="54" name="Freeform 53"/>
          <p:cNvSpPr/>
          <p:nvPr/>
        </p:nvSpPr>
        <p:spPr>
          <a:xfrm>
            <a:off x="582313" y="1237953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52" idx="1"/>
          </p:cNvCxnSpPr>
          <p:nvPr/>
        </p:nvCxnSpPr>
        <p:spPr>
          <a:xfrm>
            <a:off x="5606007" y="1120405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1"/>
          </p:cNvCxnSpPr>
          <p:nvPr/>
        </p:nvCxnSpPr>
        <p:spPr>
          <a:xfrm flipH="1">
            <a:off x="5023120" y="1120405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717130" y="2401452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865697" y="2706252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4603" y="3886200"/>
            <a:ext cx="9029397" cy="21605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  <a:lvl2pPr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dirty="0"/>
              <a:t>Cover infinite set of initial states by regions centered at finite number of initial states</a:t>
            </a:r>
          </a:p>
          <a:p>
            <a:r>
              <a:rPr lang="en-US" dirty="0"/>
              <a:t>Get reach-tubes by bloating each simulation trace appropriately</a:t>
            </a:r>
          </a:p>
          <a:p>
            <a:r>
              <a:rPr lang="en-US" dirty="0"/>
              <a:t>Check if any reach-tube intersects the unsafe set</a:t>
            </a:r>
          </a:p>
          <a:p>
            <a:r>
              <a:rPr lang="en-US" dirty="0"/>
              <a:t>Refine if necessary</a:t>
            </a:r>
          </a:p>
        </p:txBody>
      </p:sp>
      <p:sp>
        <p:nvSpPr>
          <p:cNvPr id="73" name="Oval 72"/>
          <p:cNvSpPr/>
          <p:nvPr/>
        </p:nvSpPr>
        <p:spPr>
          <a:xfrm>
            <a:off x="1302013" y="2262264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3132"/>
            <a:ext cx="9144000" cy="697468"/>
          </a:xfrm>
        </p:spPr>
        <p:txBody>
          <a:bodyPr>
            <a:normAutofit/>
          </a:bodyPr>
          <a:lstStyle/>
          <a:p>
            <a:r>
              <a:rPr lang="en-US" dirty="0" smtClean="0"/>
              <a:t>How to bloat?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305800" cy="4019562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Approximate </a:t>
            </a:r>
            <a:r>
              <a:rPr lang="en-US" sz="2800" dirty="0" err="1"/>
              <a:t>bisimulation</a:t>
            </a:r>
            <a:endParaRPr lang="en-US" sz="2800" dirty="0"/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[G. Zheng </a:t>
            </a:r>
            <a:r>
              <a:rPr lang="en-US" sz="1600" dirty="0">
                <a:solidFill>
                  <a:srgbClr val="FF0000"/>
                </a:solidFill>
              </a:rPr>
              <a:t>and 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>
                <a:solidFill>
                  <a:srgbClr val="FF0000"/>
                </a:solidFill>
              </a:rPr>
              <a:t>Girard, </a:t>
            </a:r>
            <a:r>
              <a:rPr lang="en-US" sz="1600" i="1" dirty="0">
                <a:solidFill>
                  <a:srgbClr val="FF0000"/>
                </a:solidFill>
              </a:rPr>
              <a:t>Bounded and unbounded safety verification using </a:t>
            </a:r>
            <a:r>
              <a:rPr lang="en-US" sz="1600" i="1" dirty="0" err="1">
                <a:solidFill>
                  <a:srgbClr val="FF0000"/>
                </a:solidFill>
              </a:rPr>
              <a:t>bisimulation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smtClean="0">
                <a:solidFill>
                  <a:srgbClr val="FF0000"/>
                </a:solidFill>
              </a:rPr>
              <a:t>metrics, </a:t>
            </a:r>
            <a:r>
              <a:rPr lang="en-US" sz="1600" dirty="0" smtClean="0">
                <a:solidFill>
                  <a:srgbClr val="FF0000"/>
                </a:solidFill>
              </a:rPr>
              <a:t>HSCC 2009]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[F. </a:t>
            </a:r>
            <a:r>
              <a:rPr lang="en-US" sz="1600" dirty="0" err="1">
                <a:solidFill>
                  <a:srgbClr val="FF0000"/>
                </a:solidFill>
              </a:rPr>
              <a:t>Lerda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</a:rPr>
              <a:t>J.Kapinski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E. </a:t>
            </a:r>
            <a:r>
              <a:rPr lang="en-US" sz="1600" dirty="0">
                <a:solidFill>
                  <a:srgbClr val="FF0000"/>
                </a:solidFill>
              </a:rPr>
              <a:t>Clarke, </a:t>
            </a:r>
            <a:r>
              <a:rPr lang="en-US" sz="1600" dirty="0" err="1" smtClean="0">
                <a:solidFill>
                  <a:srgbClr val="FF0000"/>
                </a:solidFill>
              </a:rPr>
              <a:t>B.Krogh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i="1" dirty="0">
                <a:solidFill>
                  <a:srgbClr val="FF0000"/>
                </a:solidFill>
              </a:rPr>
              <a:t>Verification of Supervisory Control Software Using State Proximity and </a:t>
            </a:r>
            <a:r>
              <a:rPr lang="en-US" sz="1600" i="1" dirty="0" smtClean="0">
                <a:solidFill>
                  <a:srgbClr val="FF0000"/>
                </a:solidFill>
              </a:rPr>
              <a:t>Merging</a:t>
            </a:r>
            <a:r>
              <a:rPr lang="en-US" sz="1600" dirty="0" smtClean="0">
                <a:solidFill>
                  <a:srgbClr val="FF0000"/>
                </a:solidFill>
              </a:rPr>
              <a:t>, HSCC 2008]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Sensitivity analysis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[A. </a:t>
            </a:r>
            <a:r>
              <a:rPr lang="en-US" sz="1600" dirty="0" err="1" smtClean="0">
                <a:solidFill>
                  <a:srgbClr val="FF0000"/>
                </a:solidFill>
              </a:rPr>
              <a:t>Donzé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O. </a:t>
            </a:r>
            <a:r>
              <a:rPr lang="en-US" sz="1600" dirty="0" err="1" smtClean="0">
                <a:solidFill>
                  <a:srgbClr val="FF0000"/>
                </a:solidFill>
              </a:rPr>
              <a:t>Maler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i="1" dirty="0" smtClean="0">
                <a:solidFill>
                  <a:srgbClr val="FF0000"/>
                </a:solidFill>
              </a:rPr>
              <a:t>Systematic Simulation using Sensitivity Analysis,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HSCC </a:t>
            </a:r>
            <a:r>
              <a:rPr lang="en-US" sz="1600" dirty="0" smtClean="0">
                <a:solidFill>
                  <a:srgbClr val="FF0000"/>
                </a:solidFill>
              </a:rPr>
              <a:t>2007]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 smtClean="0"/>
              <a:t>C2E2: </a:t>
            </a:r>
            <a:r>
              <a:rPr lang="en-US" sz="2800" dirty="0"/>
              <a:t>global and local discrepancy functions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[P. S. Duggirala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S. Mitra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M. </a:t>
            </a:r>
            <a:r>
              <a:rPr lang="en-US" sz="1600" dirty="0" err="1" smtClean="0">
                <a:solidFill>
                  <a:srgbClr val="FF0000"/>
                </a:solidFill>
              </a:rPr>
              <a:t>Vishwanathan</a:t>
            </a:r>
            <a:r>
              <a:rPr lang="en-US" sz="1600" dirty="0" smtClean="0">
                <a:solidFill>
                  <a:srgbClr val="FF0000"/>
                </a:solidFill>
              </a:rPr>
              <a:t>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i="1" dirty="0">
                <a:solidFill>
                  <a:srgbClr val="FF0000"/>
                </a:solidFill>
              </a:rPr>
              <a:t>Verification of annotated models from </a:t>
            </a:r>
            <a:r>
              <a:rPr lang="en-US" sz="1600" i="1" dirty="0" smtClean="0">
                <a:solidFill>
                  <a:srgbClr val="FF0000"/>
                </a:solidFill>
              </a:rPr>
              <a:t>executions,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EMSOFT </a:t>
            </a:r>
            <a:r>
              <a:rPr lang="en-US" sz="1600" dirty="0" smtClean="0">
                <a:solidFill>
                  <a:srgbClr val="FF0000"/>
                </a:solidFill>
              </a:rPr>
              <a:t>2013]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[C. Fan, S. Mitra, </a:t>
            </a:r>
            <a:r>
              <a:rPr lang="en-US" sz="1600" i="1" dirty="0" smtClean="0">
                <a:solidFill>
                  <a:srgbClr val="FF0000"/>
                </a:solidFill>
              </a:rPr>
              <a:t>Bounded Verification with On-the-Fly Discrepancy Computation, </a:t>
            </a:r>
            <a:r>
              <a:rPr lang="en-US" sz="1600" dirty="0" smtClean="0">
                <a:solidFill>
                  <a:srgbClr val="FF0000"/>
                </a:solidFill>
              </a:rPr>
              <a:t>Tech Report 2015]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90600" y="4114800"/>
            <a:ext cx="6019800" cy="2209800"/>
            <a:chOff x="990600" y="3810000"/>
            <a:chExt cx="6019800" cy="2209800"/>
          </a:xfrm>
        </p:grpSpPr>
        <p:sp>
          <p:nvSpPr>
            <p:cNvPr id="14" name="Rectangle 13"/>
            <p:cNvSpPr/>
            <p:nvPr/>
          </p:nvSpPr>
          <p:spPr>
            <a:xfrm>
              <a:off x="990600" y="3810000"/>
              <a:ext cx="6019800" cy="220980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Z:\ReachSet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70000"/>
                      </a14:imgEffect>
                      <a14:imgEffect>
                        <a14:brightnessContrast contrast="9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9466" r="5361" b="9831"/>
            <a:stretch/>
          </p:blipFill>
          <p:spPr bwMode="auto">
            <a:xfrm>
              <a:off x="1654129" y="3917576"/>
              <a:ext cx="5203871" cy="1669079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1130271" y="4611221"/>
              <a:ext cx="492443" cy="4594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vert270"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</a:rPr>
                <a:t>A/F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6550" y="5586655"/>
              <a:ext cx="623889" cy="3693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time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49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1336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Automotive industry </a:t>
            </a:r>
          </a:p>
          <a:p>
            <a:pPr marL="514350" lvl="1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"/>
            </a:pPr>
            <a:r>
              <a:rPr lang="en-US" sz="2000" dirty="0"/>
              <a:t>Trends in Powertrain Control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800" dirty="0"/>
          </a:p>
          <a:p>
            <a:pP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Model-based </a:t>
            </a:r>
            <a:r>
              <a:rPr lang="en-US" sz="2800" dirty="0" smtClean="0"/>
              <a:t>Development: Verification &amp; Validation</a:t>
            </a:r>
            <a:endParaRPr lang="en-US" sz="28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8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Promising Techniques</a:t>
            </a:r>
          </a:p>
          <a:p>
            <a:pPr marL="514350" lvl="1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"/>
            </a:pPr>
            <a:r>
              <a:rPr lang="en-US" sz="2000" dirty="0"/>
              <a:t>Some success stories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8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Challenge Problems</a:t>
            </a:r>
          </a:p>
          <a:p>
            <a:pPr marL="0" indent="0">
              <a:buClr>
                <a:schemeClr val="accent2">
                  <a:lumMod val="60000"/>
                  <a:lumOff val="40000"/>
                </a:schemeClr>
              </a:buClr>
              <a:buSzPct val="85000"/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/>
          <a:lstStyle/>
          <a:p>
            <a:r>
              <a:rPr lang="en-US" dirty="0" smtClean="0"/>
              <a:t>Conformance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839200" cy="4856714"/>
              </a:xfr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800" dirty="0"/>
                  <a:t>Is behavior of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80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80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“similar”?</a:t>
                </a:r>
              </a:p>
              <a:p>
                <a:pPr>
                  <a:buClr>
                    <a:schemeClr val="accent2">
                      <a:lumMod val="60000"/>
                      <a:lumOff val="40000"/>
                    </a:schemeClr>
                  </a:buClr>
                  <a:buSzPct val="85000"/>
                  <a:buFont typeface="Wingdings 3" panose="05040102010807070707" pitchFamily="18" charset="2"/>
                  <a:buChar char=""/>
                </a:pPr>
                <a:r>
                  <a:rPr lang="en-US" sz="2800" dirty="0"/>
                  <a:t>Multiple Distance metrics in theory</a:t>
                </a:r>
              </a:p>
              <a:p>
                <a:pPr marL="457200" lvl="1"/>
                <a:r>
                  <a:rPr lang="en-US" sz="2000" dirty="0" err="1"/>
                  <a:t>Skorokhod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metric</a:t>
                </a:r>
              </a:p>
              <a:p>
                <a:pPr marL="857250" lvl="2"/>
                <a:endParaRPr lang="en-US" sz="1600" dirty="0"/>
              </a:p>
              <a:p>
                <a:pPr marL="457200" lvl="1"/>
                <a:r>
                  <a:rPr lang="en-US" sz="2000" dirty="0" err="1"/>
                  <a:t>Kossentini-Caspi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metric</a:t>
                </a:r>
              </a:p>
              <a:p>
                <a:pPr marL="857250" lvl="2"/>
                <a:r>
                  <a:rPr lang="en-US" sz="1600" dirty="0" smtClean="0">
                    <a:solidFill>
                      <a:srgbClr val="FF0000"/>
                    </a:solidFill>
                  </a:rPr>
                  <a:t>[C.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Kossentini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P.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Caspi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Approximation ,Sampling and Voting in Hybrid Computing Systems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]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457200" lvl="1"/>
                <a:r>
                  <a:rPr lang="en-US" sz="2000" dirty="0"/>
                  <a:t>Metric by </a:t>
                </a:r>
                <a:r>
                  <a:rPr lang="en-US" sz="2000" dirty="0" smtClean="0"/>
                  <a:t>R. Goebel</a:t>
                </a:r>
                <a:r>
                  <a:rPr lang="en-US" sz="2000" dirty="0"/>
                  <a:t>, </a:t>
                </a:r>
                <a:r>
                  <a:rPr lang="en-US" sz="2000" dirty="0" smtClean="0"/>
                  <a:t>R. </a:t>
                </a:r>
                <a:r>
                  <a:rPr lang="en-US" sz="2000" dirty="0" err="1" smtClean="0"/>
                  <a:t>Sanfelice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and </a:t>
                </a:r>
                <a:r>
                  <a:rPr lang="en-US" sz="2000" dirty="0" smtClean="0"/>
                  <a:t>A. Teel</a:t>
                </a:r>
              </a:p>
              <a:p>
                <a:pPr marL="857250" lvl="2"/>
                <a:r>
                  <a:rPr lang="en-US" sz="1600" dirty="0" smtClean="0">
                    <a:solidFill>
                      <a:srgbClr val="FF0000"/>
                    </a:solidFill>
                  </a:rPr>
                  <a:t>[</a:t>
                </a:r>
                <a:r>
                  <a:rPr lang="en-US" sz="1600" dirty="0">
                    <a:solidFill>
                      <a:srgbClr val="FF0000"/>
                    </a:solidFill>
                  </a:rPr>
                  <a:t>R. Goebel, R.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Sanfelice</a:t>
                </a:r>
                <a:r>
                  <a:rPr lang="en-US" sz="1600" dirty="0">
                    <a:solidFill>
                      <a:srgbClr val="FF0000"/>
                    </a:solidFill>
                  </a:rPr>
                  <a:t> and A. Teel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Hybrid Dynamical Systems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Princeton University Press] 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457200" lvl="1"/>
                <a14:m>
                  <m:oMath xmlns:m="http://schemas.openxmlformats.org/officeDocument/2006/math">
                    <m:r>
                      <a:rPr lang="en-US" sz="2000" dirty="0">
                        <a:latin typeface="Cambria Math"/>
                      </a:rPr>
                      <m:t>(</m:t>
                    </m:r>
                    <m:r>
                      <a:rPr lang="en-US" sz="2000" dirty="0">
                        <a:latin typeface="Cambria Math"/>
                      </a:rPr>
                      <m:t>𝑇</m:t>
                    </m:r>
                    <m:r>
                      <a:rPr lang="en-US" sz="2000" dirty="0">
                        <a:latin typeface="Cambria Math"/>
                      </a:rPr>
                      <m:t>,</m:t>
                    </m:r>
                    <m:r>
                      <a:rPr lang="en-US" sz="2000" dirty="0">
                        <a:latin typeface="Cambria Math"/>
                      </a:rPr>
                      <m:t>𝐽</m:t>
                    </m:r>
                    <m:r>
                      <a:rPr lang="en-US" sz="2000" dirty="0">
                        <a:latin typeface="Cambria Math"/>
                      </a:rPr>
                      <m:t>,(</m:t>
                    </m:r>
                    <m:r>
                      <a:rPr lang="en-US" sz="2000">
                        <a:latin typeface="Cambria Math"/>
                      </a:rPr>
                      <m:t>𝜏</m:t>
                    </m:r>
                    <m:r>
                      <a:rPr lang="en-US" sz="2000">
                        <a:latin typeface="Cambria Math"/>
                      </a:rPr>
                      <m:t>,</m:t>
                    </m:r>
                    <m:r>
                      <a:rPr lang="en-US" sz="2000">
                        <a:latin typeface="Cambria Math"/>
                      </a:rPr>
                      <m:t>𝜖</m:t>
                    </m:r>
                    <m:r>
                      <a:rPr lang="en-US" sz="2000">
                        <a:latin typeface="Cambria Math"/>
                      </a:rPr>
                      <m:t>))</m:t>
                    </m:r>
                  </m:oMath>
                </a14:m>
                <a:r>
                  <a:rPr lang="en-US" sz="2000" dirty="0"/>
                  <a:t>-closeness metric </a:t>
                </a:r>
                <a:endParaRPr lang="en-US" sz="2000" dirty="0" smtClean="0"/>
              </a:p>
              <a:p>
                <a:pPr marL="857250" lvl="2"/>
                <a:r>
                  <a:rPr lang="en-US" sz="1600" dirty="0" smtClean="0">
                    <a:solidFill>
                      <a:srgbClr val="FF0000"/>
                    </a:solidFill>
                  </a:rPr>
                  <a:t>[H. Abbas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H.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Mittleman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G.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Fainekos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Formal property verification in a conformance testing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framework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, MEMOCODE 2014]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457200" lvl="1"/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𝛿</m:t>
                    </m:r>
                  </m:oMath>
                </a14:m>
                <a:r>
                  <a:rPr lang="en-US" sz="2000" dirty="0"/>
                  <a:t>-approximate </a:t>
                </a:r>
                <a:r>
                  <a:rPr lang="en-US" sz="2000" dirty="0" err="1"/>
                  <a:t>bisimulation</a:t>
                </a:r>
                <a:r>
                  <a:rPr lang="en-US" sz="2000" dirty="0"/>
                  <a:t> relations </a:t>
                </a:r>
                <a:endParaRPr lang="en-US" sz="2000" dirty="0" smtClean="0"/>
              </a:p>
              <a:p>
                <a:pPr marL="857250" lvl="2"/>
                <a:r>
                  <a:rPr lang="en-US" sz="1600" dirty="0" smtClean="0">
                    <a:solidFill>
                      <a:srgbClr val="FF0000"/>
                    </a:solidFill>
                  </a:rPr>
                  <a:t>[A. Girard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G. Pappas,</a:t>
                </a:r>
                <a:r>
                  <a:rPr lang="en-US" sz="1600" dirty="0"/>
                  <a:t> 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Approximation metrics for discrete and continuous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systems</a:t>
                </a:r>
                <a:r>
                  <a:rPr lang="en-US" sz="1600" dirty="0" smtClean="0"/>
                  <a:t>,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 IEEE Trans. On Automatic Control, 2007]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839200" cy="4856714"/>
              </a:xfrm>
              <a:blipFill rotWithShape="1">
                <a:blip r:embed="rId2"/>
                <a:stretch>
                  <a:fillRect l="-897" t="-1129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50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1524000" y="3048000"/>
            <a:ext cx="7467600" cy="3200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enablers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2431435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Efficient algorithms to compute distance metrics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H. Abbas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Mittlemann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Fainekos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i="1" dirty="0">
                <a:solidFill>
                  <a:srgbClr val="FF0000"/>
                </a:solidFill>
              </a:rPr>
              <a:t>Formal Property Verification in a Conformance Testing </a:t>
            </a:r>
            <a:r>
              <a:rPr lang="en-US" sz="1600" i="1" dirty="0" smtClean="0">
                <a:solidFill>
                  <a:srgbClr val="FF0000"/>
                </a:solidFill>
              </a:rPr>
              <a:t>Framework</a:t>
            </a:r>
            <a:r>
              <a:rPr lang="en-US" sz="1600" dirty="0" smtClean="0">
                <a:solidFill>
                  <a:srgbClr val="FF0000"/>
                </a:solidFill>
              </a:rPr>
              <a:t>, MEMOCODE </a:t>
            </a:r>
            <a:r>
              <a:rPr lang="en-US" sz="1600" dirty="0">
                <a:solidFill>
                  <a:srgbClr val="FF0000"/>
                </a:solidFill>
              </a:rPr>
              <a:t>2014</a:t>
            </a:r>
          </a:p>
          <a:p>
            <a:pPr marL="457200" lvl="1"/>
            <a:r>
              <a:rPr lang="en-US" sz="1600" dirty="0" smtClean="0">
                <a:solidFill>
                  <a:srgbClr val="FF0000"/>
                </a:solidFill>
              </a:rPr>
              <a:t>R. </a:t>
            </a:r>
            <a:r>
              <a:rPr lang="en-US" sz="1600" dirty="0" err="1" smtClean="0">
                <a:solidFill>
                  <a:srgbClr val="FF0000"/>
                </a:solidFill>
              </a:rPr>
              <a:t>Majumdar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V. </a:t>
            </a:r>
            <a:r>
              <a:rPr lang="en-US" sz="1600" dirty="0" err="1" smtClean="0">
                <a:solidFill>
                  <a:srgbClr val="FF0000"/>
                </a:solidFill>
              </a:rPr>
              <a:t>Prabhu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i="1" dirty="0">
                <a:solidFill>
                  <a:srgbClr val="FF0000"/>
                </a:solidFill>
              </a:rPr>
              <a:t>Computing the </a:t>
            </a:r>
            <a:r>
              <a:rPr lang="en-US" sz="1600" i="1" dirty="0" err="1">
                <a:solidFill>
                  <a:srgbClr val="FF0000"/>
                </a:solidFill>
              </a:rPr>
              <a:t>Skorokhod</a:t>
            </a:r>
            <a:r>
              <a:rPr lang="en-US" sz="1600" i="1" dirty="0">
                <a:solidFill>
                  <a:srgbClr val="FF0000"/>
                </a:solidFill>
              </a:rPr>
              <a:t> Distance between Polygonal </a:t>
            </a:r>
            <a:r>
              <a:rPr lang="en-US" sz="1600" i="1" dirty="0" smtClean="0">
                <a:solidFill>
                  <a:srgbClr val="FF0000"/>
                </a:solidFill>
              </a:rPr>
              <a:t>Traces</a:t>
            </a:r>
            <a:r>
              <a:rPr lang="en-US" sz="1600" dirty="0" smtClean="0">
                <a:solidFill>
                  <a:srgbClr val="FF0000"/>
                </a:solidFill>
              </a:rPr>
              <a:t>, HSCC 2015 </a:t>
            </a:r>
            <a:r>
              <a:rPr lang="en-US" sz="1600" b="1" dirty="0" smtClean="0">
                <a:solidFill>
                  <a:srgbClr val="FF0000"/>
                </a:solidFill>
              </a:rPr>
              <a:t>– Talk tomorrow</a:t>
            </a:r>
            <a:r>
              <a:rPr lang="en-US" sz="1600" dirty="0" smtClean="0">
                <a:solidFill>
                  <a:srgbClr val="FF0000"/>
                </a:solidFill>
              </a:rPr>
              <a:t>!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Simulation &amp; optimization-guided conformance testing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1981200" y="3977640"/>
            <a:ext cx="1498600" cy="7315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Model 1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981200" y="4953000"/>
            <a:ext cx="1498600" cy="7315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Model 2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00601" y="4159250"/>
                <a:ext cx="1600200" cy="11595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Distance Estimator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Cost Function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1" y="4159250"/>
                <a:ext cx="1600200" cy="11595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3"/>
          <p:cNvCxnSpPr>
            <a:cxnSpLocks noChangeShapeType="1"/>
          </p:cNvCxnSpPr>
          <p:nvPr/>
        </p:nvCxnSpPr>
        <p:spPr bwMode="auto">
          <a:xfrm flipV="1">
            <a:off x="3619500" y="3810000"/>
            <a:ext cx="0" cy="698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>
            <a:off x="3505200" y="4365625"/>
            <a:ext cx="10668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3429000" y="3395246"/>
            <a:ext cx="18668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sz="1800" b="0" dirty="0">
                <a:solidFill>
                  <a:schemeClr val="tx1"/>
                </a:solidFill>
                <a:latin typeface="+mn-lt"/>
              </a:rPr>
              <a:t>Output Traces</a:t>
            </a:r>
          </a:p>
        </p:txBody>
      </p:sp>
      <p:sp>
        <p:nvSpPr>
          <p:cNvPr id="24" name="Freeform 26"/>
          <p:cNvSpPr>
            <a:spLocks/>
          </p:cNvSpPr>
          <p:nvPr/>
        </p:nvSpPr>
        <p:spPr bwMode="auto">
          <a:xfrm>
            <a:off x="3627437" y="3921403"/>
            <a:ext cx="792164" cy="374372"/>
          </a:xfrm>
          <a:custGeom>
            <a:avLst/>
            <a:gdLst>
              <a:gd name="T0" fmla="*/ 0 w 319489"/>
              <a:gd name="T1" fmla="*/ 104689 h 121272"/>
              <a:gd name="T2" fmla="*/ 87035 w 319489"/>
              <a:gd name="T3" fmla="*/ 43 h 121272"/>
              <a:gd name="T4" fmla="*/ 184949 w 319489"/>
              <a:gd name="T5" fmla="*/ 115152 h 121272"/>
              <a:gd name="T6" fmla="*/ 315504 w 319489"/>
              <a:gd name="T7" fmla="*/ 10506 h 1212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9489" h="121272">
                <a:moveTo>
                  <a:pt x="0" y="110212"/>
                </a:moveTo>
                <a:cubicBezTo>
                  <a:pt x="28460" y="54209"/>
                  <a:pt x="56921" y="-1793"/>
                  <a:pt x="88135" y="43"/>
                </a:cubicBezTo>
                <a:cubicBezTo>
                  <a:pt x="119349" y="1879"/>
                  <a:pt x="148727" y="119393"/>
                  <a:pt x="187286" y="121229"/>
                </a:cubicBezTo>
                <a:cubicBezTo>
                  <a:pt x="225845" y="123065"/>
                  <a:pt x="272667" y="67062"/>
                  <a:pt x="319489" y="11060"/>
                </a:cubicBezTo>
              </a:path>
            </a:pathLst>
          </a:cu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987988" y="4499684"/>
            <a:ext cx="1600200" cy="642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Pick new input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23"/>
          <p:cNvCxnSpPr>
            <a:cxnSpLocks noChangeShapeType="1"/>
          </p:cNvCxnSpPr>
          <p:nvPr/>
        </p:nvCxnSpPr>
        <p:spPr bwMode="auto">
          <a:xfrm flipV="1">
            <a:off x="419100" y="4130675"/>
            <a:ext cx="0" cy="1050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24"/>
          <p:cNvCxnSpPr>
            <a:cxnSpLocks noChangeShapeType="1"/>
          </p:cNvCxnSpPr>
          <p:nvPr/>
        </p:nvCxnSpPr>
        <p:spPr bwMode="auto">
          <a:xfrm>
            <a:off x="304800" y="5038725"/>
            <a:ext cx="1295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>
          <a:xfrm flipV="1">
            <a:off x="419100" y="4499684"/>
            <a:ext cx="190500" cy="209476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09600" y="4499684"/>
            <a:ext cx="228600" cy="209476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38200" y="4724400"/>
            <a:ext cx="228600" cy="209476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66800" y="4656137"/>
            <a:ext cx="304800" cy="296863"/>
          </a:xfrm>
          <a:prstGeom prst="line">
            <a:avLst/>
          </a:prstGeom>
          <a:ln w="15875">
            <a:solidFill>
              <a:schemeClr val="tx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3"/>
          <p:cNvCxnSpPr>
            <a:cxnSpLocks noChangeShapeType="1"/>
          </p:cNvCxnSpPr>
          <p:nvPr/>
        </p:nvCxnSpPr>
        <p:spPr bwMode="auto">
          <a:xfrm flipV="1">
            <a:off x="3695700" y="5105400"/>
            <a:ext cx="0" cy="698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24"/>
          <p:cNvCxnSpPr>
            <a:cxnSpLocks noChangeShapeType="1"/>
          </p:cNvCxnSpPr>
          <p:nvPr/>
        </p:nvCxnSpPr>
        <p:spPr bwMode="auto">
          <a:xfrm>
            <a:off x="3581400" y="5661025"/>
            <a:ext cx="10668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Freeform 26"/>
          <p:cNvSpPr>
            <a:spLocks/>
          </p:cNvSpPr>
          <p:nvPr/>
        </p:nvSpPr>
        <p:spPr bwMode="auto">
          <a:xfrm>
            <a:off x="3733800" y="5216802"/>
            <a:ext cx="715963" cy="620117"/>
          </a:xfrm>
          <a:custGeom>
            <a:avLst/>
            <a:gdLst>
              <a:gd name="T0" fmla="*/ 0 w 319489"/>
              <a:gd name="T1" fmla="*/ 104689 h 121272"/>
              <a:gd name="T2" fmla="*/ 87035 w 319489"/>
              <a:gd name="T3" fmla="*/ 43 h 121272"/>
              <a:gd name="T4" fmla="*/ 184949 w 319489"/>
              <a:gd name="T5" fmla="*/ 115152 h 121272"/>
              <a:gd name="T6" fmla="*/ 315504 w 319489"/>
              <a:gd name="T7" fmla="*/ 10506 h 1212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9489" h="121272">
                <a:moveTo>
                  <a:pt x="0" y="110212"/>
                </a:moveTo>
                <a:cubicBezTo>
                  <a:pt x="28460" y="54209"/>
                  <a:pt x="56921" y="-1793"/>
                  <a:pt x="88135" y="43"/>
                </a:cubicBezTo>
                <a:cubicBezTo>
                  <a:pt x="119349" y="1879"/>
                  <a:pt x="148727" y="119393"/>
                  <a:pt x="187286" y="121229"/>
                </a:cubicBezTo>
                <a:cubicBezTo>
                  <a:pt x="225845" y="123065"/>
                  <a:pt x="272667" y="67062"/>
                  <a:pt x="319489" y="1106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479800" y="4656137"/>
            <a:ext cx="13208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479799" y="5029200"/>
            <a:ext cx="13208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1" idx="1"/>
          </p:cNvCxnSpPr>
          <p:nvPr/>
        </p:nvCxnSpPr>
        <p:spPr>
          <a:xfrm>
            <a:off x="6400800" y="4808537"/>
            <a:ext cx="587188" cy="12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1" idx="3"/>
            <a:endCxn id="4" idx="1"/>
          </p:cNvCxnSpPr>
          <p:nvPr/>
        </p:nvCxnSpPr>
        <p:spPr>
          <a:xfrm flipH="1" flipV="1">
            <a:off x="1981200" y="4343400"/>
            <a:ext cx="6606988" cy="477554"/>
          </a:xfrm>
          <a:prstGeom prst="bentConnector5">
            <a:avLst>
              <a:gd name="adj1" fmla="val -3460"/>
              <a:gd name="adj2" fmla="val -259862"/>
              <a:gd name="adj3" fmla="val 10346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TextBox 25"/>
          <p:cNvSpPr txBox="1">
            <a:spLocks noChangeArrowheads="1"/>
          </p:cNvSpPr>
          <p:nvPr/>
        </p:nvSpPr>
        <p:spPr bwMode="auto">
          <a:xfrm>
            <a:off x="57150" y="3406316"/>
            <a:ext cx="15620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Optimizer-guided input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577687" y="3119735"/>
            <a:ext cx="141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51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1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805"/>
            <a:ext cx="9144000" cy="668795"/>
          </a:xfrm>
        </p:spPr>
        <p:txBody>
          <a:bodyPr/>
          <a:lstStyle/>
          <a:p>
            <a:r>
              <a:rPr lang="en-US" dirty="0" smtClean="0"/>
              <a:t>Monitoring Temporal Logic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Large corpus of work for LTL, MTL (for Boolean monitoring)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[M. </a:t>
            </a:r>
            <a:r>
              <a:rPr lang="en-US" sz="1600" dirty="0" err="1" smtClean="0">
                <a:solidFill>
                  <a:srgbClr val="FF0000"/>
                </a:solidFill>
              </a:rPr>
              <a:t>Leucker</a:t>
            </a:r>
            <a:r>
              <a:rPr lang="en-US" sz="1600" dirty="0" smtClean="0">
                <a:solidFill>
                  <a:srgbClr val="FF0000"/>
                </a:solidFill>
              </a:rPr>
              <a:t>, C. </a:t>
            </a:r>
            <a:r>
              <a:rPr lang="en-US" sz="1600" dirty="0" err="1" smtClean="0">
                <a:solidFill>
                  <a:srgbClr val="FF0000"/>
                </a:solidFill>
              </a:rPr>
              <a:t>Schallhart</a:t>
            </a:r>
            <a:r>
              <a:rPr lang="en-US" sz="1600" dirty="0" smtClean="0">
                <a:solidFill>
                  <a:srgbClr val="FF0000"/>
                </a:solidFill>
              </a:rPr>
              <a:t>, A brief account of runtime verification, Journal of Logic and Algebraic Programming, 2007]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Boolean monitoring</a:t>
            </a:r>
          </a:p>
          <a:p>
            <a:pPr lvl="1"/>
            <a:r>
              <a:rPr lang="en-US" sz="1800" dirty="0" smtClean="0"/>
              <a:t>Good to detect when things </a:t>
            </a:r>
            <a:r>
              <a:rPr lang="en-US" sz="1800" i="1" dirty="0" smtClean="0"/>
              <a:t>have gone </a:t>
            </a:r>
            <a:r>
              <a:rPr lang="en-US" sz="1800" dirty="0" smtClean="0"/>
              <a:t>wrong</a:t>
            </a:r>
          </a:p>
          <a:p>
            <a:pPr lvl="1"/>
            <a:r>
              <a:rPr lang="en-US" sz="1800" dirty="0" smtClean="0"/>
              <a:t>Ideally, we want to know </a:t>
            </a:r>
            <a:r>
              <a:rPr lang="en-US" sz="1800" i="1" dirty="0" smtClean="0"/>
              <a:t>before </a:t>
            </a:r>
            <a:r>
              <a:rPr lang="en-US" sz="1800" dirty="0" smtClean="0"/>
              <a:t>they go wrong</a:t>
            </a:r>
            <a:endParaRPr lang="en-US" sz="2200" dirty="0"/>
          </a:p>
          <a:p>
            <a:r>
              <a:rPr lang="en-US" sz="2200" dirty="0" smtClean="0"/>
              <a:t>Quantitative </a:t>
            </a:r>
            <a:r>
              <a:rPr lang="en-US" sz="2200" b="1" dirty="0" smtClean="0"/>
              <a:t>Online</a:t>
            </a:r>
            <a:r>
              <a:rPr lang="en-US" sz="2200" dirty="0" smtClean="0"/>
              <a:t> monitoring: more directional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A. </a:t>
            </a:r>
            <a:r>
              <a:rPr lang="en-US" sz="1600" dirty="0" err="1" smtClean="0">
                <a:solidFill>
                  <a:srgbClr val="FF0000"/>
                </a:solidFill>
              </a:rPr>
              <a:t>Dokhanchi</a:t>
            </a:r>
            <a:r>
              <a:rPr lang="en-US" sz="1600" dirty="0" smtClean="0">
                <a:solidFill>
                  <a:srgbClr val="FF0000"/>
                </a:solidFill>
              </a:rPr>
              <a:t>, B. Hoxha, G. </a:t>
            </a:r>
            <a:r>
              <a:rPr lang="en-US" sz="1600" dirty="0" err="1">
                <a:solidFill>
                  <a:srgbClr val="FF0000"/>
                </a:solidFill>
              </a:rPr>
              <a:t>Fainekos</a:t>
            </a:r>
            <a:r>
              <a:rPr lang="en-US" sz="1600" dirty="0">
                <a:solidFill>
                  <a:srgbClr val="FF0000"/>
                </a:solidFill>
              </a:rPr>
              <a:t>, On-line monitoring for temporal logic </a:t>
            </a:r>
            <a:r>
              <a:rPr lang="en-US" sz="1600" dirty="0" smtClean="0">
                <a:solidFill>
                  <a:srgbClr val="FF0000"/>
                </a:solidFill>
              </a:rPr>
              <a:t>robustness, RV 2014</a:t>
            </a:r>
            <a:r>
              <a:rPr lang="en-US" sz="1800" dirty="0" smtClean="0">
                <a:solidFill>
                  <a:srgbClr val="FF0000"/>
                </a:solidFill>
              </a:rPr>
              <a:t>]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[J. Deshmukh, A. </a:t>
            </a:r>
            <a:r>
              <a:rPr lang="en-US" sz="1600" dirty="0" err="1" smtClean="0">
                <a:solidFill>
                  <a:srgbClr val="FF0000"/>
                </a:solidFill>
              </a:rPr>
              <a:t>Donz</a:t>
            </a:r>
            <a:r>
              <a:rPr lang="en-US" sz="1600" dirty="0" err="1" smtClean="0">
                <a:solidFill>
                  <a:srgbClr val="FF0000"/>
                </a:solidFill>
                <a:latin typeface="Calibri"/>
              </a:rPr>
              <a:t>é</a:t>
            </a:r>
            <a:r>
              <a:rPr lang="en-US" sz="1600" dirty="0" smtClean="0">
                <a:solidFill>
                  <a:srgbClr val="FF0000"/>
                </a:solidFill>
                <a:latin typeface="Calibri"/>
              </a:rPr>
              <a:t>, S. Ghosh, X. Jin, G. Juniwal, S. A. Seshia, Robust online monitoring for Signal Temporal Logic, DAC </a:t>
            </a:r>
            <a:r>
              <a:rPr lang="en-US" sz="1600" dirty="0" err="1" smtClean="0">
                <a:solidFill>
                  <a:srgbClr val="FF0000"/>
                </a:solidFill>
                <a:latin typeface="Calibri"/>
              </a:rPr>
              <a:t>WiP</a:t>
            </a:r>
            <a:r>
              <a:rPr lang="en-US" sz="1600" dirty="0" smtClean="0">
                <a:solidFill>
                  <a:srgbClr val="FF0000"/>
                </a:solidFill>
                <a:latin typeface="Calibri"/>
              </a:rPr>
              <a:t> 2015]</a:t>
            </a:r>
          </a:p>
          <a:p>
            <a:r>
              <a:rPr lang="en-US" sz="2400" dirty="0" smtClean="0">
                <a:latin typeface="Calibri"/>
              </a:rPr>
              <a:t>Code generation: efficient memory foot-print</a:t>
            </a:r>
          </a:p>
          <a:p>
            <a:r>
              <a:rPr lang="en-US" sz="2400" dirty="0" smtClean="0">
                <a:latin typeface="Calibri"/>
              </a:rPr>
              <a:t>Possible application: on-board diagnostics?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b="1" dirty="0">
                <a:solidFill>
                  <a:srgbClr val="FF0000"/>
                </a:solidFill>
                <a:sym typeface="Wingdings 3"/>
              </a:rPr>
              <a:t>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Techniques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1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Here are some grand challenges….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8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Grand Challenge I: Requirement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1064907"/>
          </a:xfrm>
          <a:noFill/>
        </p:spPr>
        <p:txBody>
          <a:bodyPr wrap="square" rtlCol="0">
            <a:spAutoFit/>
          </a:bodyPr>
          <a:lstStyle/>
          <a:p>
            <a:pPr marL="57150"/>
            <a:r>
              <a:rPr lang="en-US" sz="2800" dirty="0" smtClean="0"/>
              <a:t>Key </a:t>
            </a:r>
            <a:r>
              <a:rPr lang="en-US" sz="2800" dirty="0"/>
              <a:t>challenge for Toyota, Bosch, and others </a:t>
            </a:r>
          </a:p>
          <a:p>
            <a:pPr marL="514350" lvl="1"/>
            <a:r>
              <a:rPr lang="en-US" sz="1600" dirty="0" smtClean="0">
                <a:solidFill>
                  <a:srgbClr val="FF0000"/>
                </a:solidFill>
              </a:rPr>
              <a:t>[H. </a:t>
            </a:r>
            <a:r>
              <a:rPr lang="en-US" sz="1600" dirty="0" err="1">
                <a:solidFill>
                  <a:srgbClr val="FF0000"/>
                </a:solidFill>
              </a:rPr>
              <a:t>Roehm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R. </a:t>
            </a:r>
            <a:r>
              <a:rPr lang="en-US" sz="1600" dirty="0" err="1">
                <a:solidFill>
                  <a:srgbClr val="FF0000"/>
                </a:solidFill>
              </a:rPr>
              <a:t>Gmehlich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T. </a:t>
            </a:r>
            <a:r>
              <a:rPr lang="en-US" sz="1600" dirty="0">
                <a:solidFill>
                  <a:srgbClr val="FF0000"/>
                </a:solidFill>
              </a:rPr>
              <a:t>Heinz, </a:t>
            </a:r>
            <a:r>
              <a:rPr lang="en-US" sz="1600" dirty="0" smtClean="0">
                <a:solidFill>
                  <a:srgbClr val="FF0000"/>
                </a:solidFill>
              </a:rPr>
              <a:t>J. </a:t>
            </a:r>
            <a:r>
              <a:rPr lang="en-US" sz="1600" dirty="0">
                <a:solidFill>
                  <a:srgbClr val="FF0000"/>
                </a:solidFill>
              </a:rPr>
              <a:t>Oehlerking and </a:t>
            </a:r>
            <a:r>
              <a:rPr lang="en-US" sz="1600" dirty="0" smtClean="0">
                <a:solidFill>
                  <a:srgbClr val="FF0000"/>
                </a:solidFill>
              </a:rPr>
              <a:t>M. </a:t>
            </a:r>
            <a:r>
              <a:rPr lang="en-US" sz="1600" dirty="0">
                <a:solidFill>
                  <a:srgbClr val="FF0000"/>
                </a:solidFill>
              </a:rPr>
              <a:t>Woehrle:</a:t>
            </a:r>
            <a:r>
              <a:rPr lang="en-US" sz="1600" i="1" dirty="0">
                <a:solidFill>
                  <a:srgbClr val="FF0000"/>
                </a:solidFill>
              </a:rPr>
              <a:t/>
            </a:r>
            <a:br>
              <a:rPr lang="en-US" sz="1600" i="1" dirty="0">
                <a:solidFill>
                  <a:srgbClr val="FF0000"/>
                </a:solidFill>
              </a:rPr>
            </a:br>
            <a:r>
              <a:rPr lang="en-US" sz="1600" i="1" dirty="0">
                <a:solidFill>
                  <a:srgbClr val="FF0000"/>
                </a:solidFill>
              </a:rPr>
              <a:t>Industrial Examples of Formal Specifications for Test Case </a:t>
            </a:r>
            <a:r>
              <a:rPr lang="en-US" sz="1600" i="1" dirty="0" smtClean="0">
                <a:solidFill>
                  <a:srgbClr val="FF0000"/>
                </a:solidFill>
              </a:rPr>
              <a:t>Generation</a:t>
            </a:r>
            <a:r>
              <a:rPr lang="en-US" sz="1600" dirty="0" smtClean="0">
                <a:solidFill>
                  <a:srgbClr val="FF0000"/>
                </a:solidFill>
              </a:rPr>
              <a:t>, ARCH 2015]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/>
          <a:stretch/>
        </p:blipFill>
        <p:spPr bwMode="auto">
          <a:xfrm>
            <a:off x="76200" y="2514600"/>
            <a:ext cx="8915400" cy="115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91200"/>
            <a:ext cx="7554595" cy="55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3733800"/>
            <a:ext cx="34480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Grand Challenge I: Requirement Engineering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http://www.clker.com/cliparts/g/u/R/Z/S/k/frustration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190999"/>
            <a:ext cx="285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61000" y="5999722"/>
                <a:ext cx="5618589" cy="323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□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1,3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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0" smtClean="0">
                                  <a:latin typeface="Cambria Math"/>
                                </a:rPr>
                                <m:t>1,3</m:t>
                              </m:r>
                            </m:e>
                          </m:d>
                        </m:sub>
                      </m:sSub>
                      <m:r>
                        <a:rPr lang="en-US" sz="1400" b="0" i="0" smtClean="0">
                          <a:latin typeface="Cambria Math"/>
                        </a:rPr>
                        <m:t>(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1400" b="0" i="0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∧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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  <m:t>0,0.001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&lt;0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&gt;1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∨(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&lt;−1)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00" y="5999722"/>
                <a:ext cx="5618589" cy="323230"/>
              </a:xfrm>
              <a:prstGeom prst="rect">
                <a:avLst/>
              </a:prstGeom>
              <a:blipFill rotWithShape="1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9787162">
                <a:off x="1234520" y="4497883"/>
                <a:ext cx="4337341" cy="323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□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1,3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∧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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  <m:t>0,0.001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&lt;0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&gt;1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∨(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&lt;−1)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87162">
                <a:off x="1234520" y="4497883"/>
                <a:ext cx="4337341" cy="3232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2961661">
                <a:off x="4757530" y="4791243"/>
                <a:ext cx="2186688" cy="323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□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1,3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∨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 (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&lt;−1)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61661">
                <a:off x="4757530" y="4791243"/>
                <a:ext cx="2186688" cy="3232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371600"/>
            <a:ext cx="8382000" cy="185281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75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2800" dirty="0" smtClean="0"/>
              <a:t>Key challenge for Toyota, Bosch, and others </a:t>
            </a:r>
          </a:p>
          <a:p>
            <a:pPr marL="457200" lvl="1"/>
            <a:r>
              <a:rPr lang="en-US" sz="2400" dirty="0" smtClean="0"/>
              <a:t>How do you present requirements to control designers?</a:t>
            </a:r>
          </a:p>
          <a:p>
            <a:pPr marL="457200" lvl="1"/>
            <a:r>
              <a:rPr lang="en-US" sz="2400" dirty="0" smtClean="0"/>
              <a:t>How do they convey their intention without using formalisms?</a:t>
            </a:r>
          </a:p>
          <a:p>
            <a:pPr marL="457200" lvl="1"/>
            <a:r>
              <a:rPr lang="en-US" sz="2400" dirty="0" smtClean="0"/>
              <a:t>Is Temporal Logic the right requirement language?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rot="21000932">
                <a:off x="239483" y="3962709"/>
                <a:ext cx="4337341" cy="323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□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1,3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∧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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  <a:sym typeface="Symbol"/>
                                </a:rPr>
                                <m:t>0,0.001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&lt;0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  <a:sym typeface="Symbol"/>
                            </a:rPr>
                            <m:t>&gt;1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∨(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  <a:sym typeface="Symbol"/>
                        </a:rPr>
                        <m:t>&lt;−1)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00932">
                <a:off x="239483" y="3962709"/>
                <a:ext cx="4337341" cy="3232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54">
            <a:off x="4964881" y="4731933"/>
            <a:ext cx="4125595" cy="30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Grand Challenge II: Good enough plant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4315027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MBD </a:t>
            </a:r>
            <a:r>
              <a:rPr lang="en-US" sz="2400" dirty="0"/>
              <a:t>needs good plant models</a:t>
            </a:r>
          </a:p>
          <a:p>
            <a:pPr marL="457200" lvl="1"/>
            <a:r>
              <a:rPr lang="en-US" sz="2000" dirty="0"/>
              <a:t>Models can be created to explain a bug, but can they be used to find a bug</a:t>
            </a:r>
            <a:r>
              <a:rPr lang="en-US" sz="2000" dirty="0" smtClean="0"/>
              <a:t>?</a:t>
            </a:r>
          </a:p>
          <a:p>
            <a:pPr marL="171450" lvl="1" indent="0">
              <a:buNone/>
            </a:pPr>
            <a:endParaRPr lang="en-US" sz="2000" dirty="0" smtClean="0"/>
          </a:p>
          <a:p>
            <a:pPr marL="171450" lvl="1" indent="0">
              <a:buNone/>
            </a:pPr>
            <a:endParaRPr lang="en-US" sz="2000" dirty="0" smtClean="0"/>
          </a:p>
          <a:p>
            <a:pPr marL="349250" indent="-349250"/>
            <a:r>
              <a:rPr lang="en-US" sz="2400" dirty="0" smtClean="0"/>
              <a:t>Can </a:t>
            </a:r>
            <a:r>
              <a:rPr lang="en-US" sz="2400" dirty="0"/>
              <a:t>there be a plant model that is a true </a:t>
            </a:r>
            <a:r>
              <a:rPr lang="en-US" sz="2400" dirty="0" smtClean="0"/>
              <a:t>over-approximation </a:t>
            </a:r>
            <a:r>
              <a:rPr lang="en-US" sz="2400" dirty="0"/>
              <a:t>of the real </a:t>
            </a:r>
            <a:r>
              <a:rPr lang="en-US" sz="2400" dirty="0" smtClean="0"/>
              <a:t>plant?</a:t>
            </a:r>
          </a:p>
          <a:p>
            <a:pPr marL="749300" lvl="1" indent="-349250"/>
            <a:r>
              <a:rPr lang="en-US" sz="2000" dirty="0" smtClean="0"/>
              <a:t>Just parameters are not enough</a:t>
            </a:r>
          </a:p>
          <a:p>
            <a:pPr marL="749300" lvl="1" indent="-349250"/>
            <a:r>
              <a:rPr lang="en-US" sz="2000" dirty="0" smtClean="0"/>
              <a:t>Entire subsystems describing physical phenomena could be missing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57150"/>
            <a:r>
              <a:rPr lang="en-US" sz="2400" dirty="0"/>
              <a:t>Stochastic models relevant, but not </a:t>
            </a:r>
            <a:r>
              <a:rPr lang="en-US" sz="2400" dirty="0" smtClean="0"/>
              <a:t>widespread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Grand Challenge III: Compositional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696670"/>
          </a:xfr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600" dirty="0" smtClean="0"/>
              <a:t>Assume-guarantee </a:t>
            </a:r>
            <a:r>
              <a:rPr lang="en-US" sz="2600" dirty="0"/>
              <a:t>reasoning </a:t>
            </a:r>
            <a:endParaRPr lang="en-US" sz="2600" dirty="0" smtClean="0"/>
          </a:p>
          <a:p>
            <a:pPr marL="514350" lvl="1"/>
            <a:r>
              <a:rPr lang="en-US" sz="1800" dirty="0" smtClean="0"/>
              <a:t>[</a:t>
            </a:r>
            <a:r>
              <a:rPr lang="en-US" sz="1800" dirty="0">
                <a:solidFill>
                  <a:srgbClr val="FF0000"/>
                </a:solidFill>
              </a:rPr>
              <a:t>Frehse PhD thesis 2005, </a:t>
            </a:r>
            <a:r>
              <a:rPr lang="en-US" sz="1800" dirty="0" err="1">
                <a:solidFill>
                  <a:srgbClr val="FF0000"/>
                </a:solidFill>
              </a:rPr>
              <a:t>Rajhans</a:t>
            </a:r>
            <a:r>
              <a:rPr lang="en-US" sz="1800" dirty="0">
                <a:solidFill>
                  <a:srgbClr val="FF0000"/>
                </a:solidFill>
              </a:rPr>
              <a:t> HSCC 2013</a:t>
            </a:r>
            <a:r>
              <a:rPr lang="en-US" sz="1800" dirty="0"/>
              <a:t>]</a:t>
            </a:r>
          </a:p>
          <a:p>
            <a:pPr marL="114300"/>
            <a:r>
              <a:rPr lang="en-US" sz="2600" dirty="0"/>
              <a:t>Component-based </a:t>
            </a:r>
            <a:endParaRPr lang="en-US" sz="2600" dirty="0" smtClean="0"/>
          </a:p>
          <a:p>
            <a:pPr marL="514350" lvl="1"/>
            <a:r>
              <a:rPr lang="en-US" sz="1800" dirty="0" smtClean="0"/>
              <a:t>[</a:t>
            </a:r>
            <a:r>
              <a:rPr lang="en-US" sz="1800" dirty="0" smtClean="0">
                <a:solidFill>
                  <a:srgbClr val="FF0000"/>
                </a:solidFill>
              </a:rPr>
              <a:t>S. </a:t>
            </a:r>
            <a:r>
              <a:rPr lang="en-US" sz="1800" dirty="0" err="1" smtClean="0">
                <a:solidFill>
                  <a:srgbClr val="FF0000"/>
                </a:solidFill>
              </a:rPr>
              <a:t>Tripakis</a:t>
            </a:r>
            <a:r>
              <a:rPr lang="en-US" sz="1800" dirty="0" smtClean="0">
                <a:solidFill>
                  <a:srgbClr val="FF0000"/>
                </a:solidFill>
              </a:rPr>
              <a:t> and others, UC Berkeley and Aalto Univ</a:t>
            </a:r>
            <a:r>
              <a:rPr lang="en-US" sz="1800" dirty="0" smtClean="0"/>
              <a:t>.]</a:t>
            </a:r>
            <a:endParaRPr lang="en-US" sz="1800" dirty="0"/>
          </a:p>
          <a:p>
            <a:pPr marL="114300"/>
            <a:r>
              <a:rPr lang="en-US" sz="2600" dirty="0"/>
              <a:t>Differential Dynamic Logic </a:t>
            </a:r>
            <a:endParaRPr lang="en-US" sz="2600" dirty="0" smtClean="0"/>
          </a:p>
          <a:p>
            <a:pPr marL="514350" lvl="1"/>
            <a:r>
              <a:rPr lang="en-US" sz="1800" dirty="0" smtClean="0"/>
              <a:t>[</a:t>
            </a:r>
            <a:r>
              <a:rPr lang="en-US" sz="1800" dirty="0" smtClean="0">
                <a:solidFill>
                  <a:srgbClr val="FF0000"/>
                </a:solidFill>
              </a:rPr>
              <a:t>A. </a:t>
            </a:r>
            <a:r>
              <a:rPr lang="en-US" sz="1800" dirty="0" err="1" smtClean="0">
                <a:solidFill>
                  <a:srgbClr val="FF0000"/>
                </a:solidFill>
              </a:rPr>
              <a:t>Platzer’s</a:t>
            </a:r>
            <a:r>
              <a:rPr lang="en-US" sz="1800" dirty="0" smtClean="0">
                <a:solidFill>
                  <a:srgbClr val="FF0000"/>
                </a:solidFill>
              </a:rPr>
              <a:t>  group at CMU</a:t>
            </a:r>
            <a:r>
              <a:rPr lang="en-US" sz="1800" dirty="0" smtClean="0"/>
              <a:t>]</a:t>
            </a:r>
            <a:endParaRPr lang="en-US" sz="1800" dirty="0"/>
          </a:p>
          <a:p>
            <a:pPr marL="114300"/>
            <a:r>
              <a:rPr lang="en-US" sz="2600" dirty="0"/>
              <a:t>Stability, Barrier certificates </a:t>
            </a:r>
            <a:endParaRPr lang="en-US" sz="2600" dirty="0" smtClean="0"/>
          </a:p>
          <a:p>
            <a:pPr marL="514350" lvl="1"/>
            <a:r>
              <a:rPr lang="en-US" sz="1800" dirty="0" smtClean="0"/>
              <a:t>[</a:t>
            </a:r>
            <a:r>
              <a:rPr lang="en-US" sz="1800" dirty="0" smtClean="0">
                <a:solidFill>
                  <a:srgbClr val="FF0000"/>
                </a:solidFill>
              </a:rPr>
              <a:t>U. </a:t>
            </a:r>
            <a:r>
              <a:rPr lang="en-US" sz="1800" dirty="0" err="1" smtClean="0">
                <a:solidFill>
                  <a:srgbClr val="FF0000"/>
                </a:solidFill>
              </a:rPr>
              <a:t>Topcu</a:t>
            </a:r>
            <a:r>
              <a:rPr lang="en-US" sz="1800" dirty="0" smtClean="0">
                <a:solidFill>
                  <a:srgbClr val="FF0000"/>
                </a:solidFill>
              </a:rPr>
              <a:t>, A. Packard, R. Murray</a:t>
            </a:r>
            <a:r>
              <a:rPr lang="en-US" sz="1800" i="1" dirty="0" smtClean="0">
                <a:solidFill>
                  <a:srgbClr val="FF0000"/>
                </a:solidFill>
              </a:rPr>
              <a:t>, </a:t>
            </a:r>
            <a:r>
              <a:rPr lang="en-US" sz="1800" dirty="0" smtClean="0">
                <a:solidFill>
                  <a:srgbClr val="FF0000"/>
                </a:solidFill>
              </a:rPr>
              <a:t>CDC 2009; C. Sloth, G. Pappas, R. Wisniewski, HSCC 2012</a:t>
            </a:r>
            <a:r>
              <a:rPr lang="en-US" sz="1800" dirty="0"/>
              <a:t>]</a:t>
            </a:r>
            <a:endParaRPr lang="en-US" sz="2200" dirty="0"/>
          </a:p>
          <a:p>
            <a:pPr marL="114300"/>
            <a:r>
              <a:rPr lang="en-US" sz="2600" dirty="0"/>
              <a:t>Trajectory Splicing </a:t>
            </a:r>
            <a:endParaRPr lang="en-US" sz="2600" dirty="0" smtClean="0"/>
          </a:p>
          <a:p>
            <a:pPr marL="514350" lvl="1"/>
            <a:r>
              <a:rPr lang="en-US" sz="1800" dirty="0" smtClean="0"/>
              <a:t>[</a:t>
            </a:r>
            <a:r>
              <a:rPr lang="en-US" sz="1800" dirty="0" smtClean="0">
                <a:solidFill>
                  <a:srgbClr val="FF0000"/>
                </a:solidFill>
              </a:rPr>
              <a:t>A. Zutshi,  S. </a:t>
            </a:r>
            <a:r>
              <a:rPr lang="en-US" sz="1800" dirty="0" err="1" smtClean="0">
                <a:solidFill>
                  <a:srgbClr val="FF0000"/>
                </a:solidFill>
              </a:rPr>
              <a:t>Sankaranarayanan</a:t>
            </a:r>
            <a:r>
              <a:rPr lang="en-US" sz="1800" dirty="0" smtClean="0">
                <a:solidFill>
                  <a:srgbClr val="FF0000"/>
                </a:solidFill>
              </a:rPr>
              <a:t>, J. Deshmukh, J. Kapinski, CDC </a:t>
            </a:r>
            <a:r>
              <a:rPr lang="en-US" sz="1800" dirty="0">
                <a:solidFill>
                  <a:srgbClr val="FF0000"/>
                </a:solidFill>
              </a:rPr>
              <a:t>2013, EMSOFT </a:t>
            </a:r>
            <a:r>
              <a:rPr lang="en-US" sz="1800" dirty="0" smtClean="0">
                <a:solidFill>
                  <a:srgbClr val="FF0000"/>
                </a:solidFill>
              </a:rPr>
              <a:t>2014</a:t>
            </a:r>
            <a:r>
              <a:rPr lang="en-US" sz="1800" dirty="0" smtClean="0"/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2304"/>
          </a:xfrm>
        </p:spPr>
        <p:txBody>
          <a:bodyPr>
            <a:normAutofit/>
          </a:bodyPr>
          <a:lstStyle/>
          <a:p>
            <a:r>
              <a:rPr lang="en-US" dirty="0" smtClean="0"/>
              <a:t>Grand Challenge IV: Reachability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376583"/>
          </a:xfrm>
          <a:noFill/>
        </p:spPr>
        <p:txBody>
          <a:bodyPr wrap="square" rtlCol="0">
            <a:spAutoFit/>
          </a:bodyPr>
          <a:lstStyle/>
          <a:p>
            <a:pPr marL="349250" indent="-349250"/>
            <a:r>
              <a:rPr lang="en-US" sz="2400" dirty="0" smtClean="0"/>
              <a:t>Will </a:t>
            </a:r>
            <a:r>
              <a:rPr lang="en-US" sz="2400" dirty="0" err="1"/>
              <a:t>SpaceEx</a:t>
            </a:r>
            <a:r>
              <a:rPr lang="en-US" sz="2400" dirty="0"/>
              <a:t>, Flow*, </a:t>
            </a:r>
            <a:r>
              <a:rPr lang="en-US" sz="2400" dirty="0" smtClean="0"/>
              <a:t>CORA, C2E2, </a:t>
            </a:r>
            <a:r>
              <a:rPr lang="en-US" sz="2400" dirty="0" err="1" smtClean="0"/>
              <a:t>dReach</a:t>
            </a:r>
            <a:r>
              <a:rPr lang="en-US" sz="2400" dirty="0" smtClean="0"/>
              <a:t> and others </a:t>
            </a:r>
            <a:r>
              <a:rPr lang="en-US" sz="2400" dirty="0"/>
              <a:t>digest industrial-scale models?</a:t>
            </a:r>
          </a:p>
          <a:p>
            <a:pPr marL="685800" lvl="1" indent="-336550"/>
            <a:r>
              <a:rPr lang="en-US" sz="2000" dirty="0" smtClean="0"/>
              <a:t>Delay-differential </a:t>
            </a:r>
            <a:r>
              <a:rPr lang="en-US" sz="2000" dirty="0"/>
              <a:t>equations?</a:t>
            </a:r>
          </a:p>
          <a:p>
            <a:pPr marL="685800" lvl="1" indent="-336550"/>
            <a:r>
              <a:rPr lang="en-US" sz="2000" dirty="0"/>
              <a:t>Look-up Tables</a:t>
            </a:r>
            <a:r>
              <a:rPr lang="en-US" sz="2000" dirty="0" smtClean="0"/>
              <a:t>?</a:t>
            </a:r>
          </a:p>
          <a:p>
            <a:pPr marL="685800" lvl="1" indent="-336550"/>
            <a:r>
              <a:rPr lang="en-US" sz="2000" dirty="0" smtClean="0"/>
              <a:t>Differential Algebraic Equations?</a:t>
            </a:r>
          </a:p>
          <a:p>
            <a:pPr marL="685800" lvl="1" indent="-336550"/>
            <a:r>
              <a:rPr lang="en-US" sz="2000" dirty="0" smtClean="0"/>
              <a:t>Controllers that are essentially C code?</a:t>
            </a:r>
            <a:endParaRPr lang="en-US" sz="2000" dirty="0"/>
          </a:p>
          <a:p>
            <a:pPr marL="57150"/>
            <a:endParaRPr lang="en-US" sz="2400" dirty="0"/>
          </a:p>
          <a:p>
            <a:pPr marL="57150"/>
            <a:r>
              <a:rPr lang="en-US" sz="2400" dirty="0"/>
              <a:t>Engineers will continue to use only Simulink models</a:t>
            </a:r>
          </a:p>
          <a:p>
            <a:pPr lvl="1" indent="-393700"/>
            <a:r>
              <a:rPr lang="en-US" sz="2000" dirty="0"/>
              <a:t>Burden of translation is on </a:t>
            </a:r>
            <a:r>
              <a:rPr lang="en-US" sz="2000" dirty="0" smtClean="0"/>
              <a:t>the HSCC community tool-makers</a:t>
            </a:r>
          </a:p>
          <a:p>
            <a:pPr lvl="1" indent="-393700"/>
            <a:endParaRPr lang="en-US" sz="2000" dirty="0"/>
          </a:p>
          <a:p>
            <a:pPr indent="-393700"/>
            <a:r>
              <a:rPr lang="en-US" sz="2400" dirty="0" smtClean="0"/>
              <a:t>False positives are a way to rapidly lose engineer interest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64704"/>
          </a:xfrm>
        </p:spPr>
        <p:txBody>
          <a:bodyPr>
            <a:noAutofit/>
          </a:bodyPr>
          <a:lstStyle/>
          <a:p>
            <a:r>
              <a:rPr lang="en-US" sz="2800" dirty="0" smtClean="0"/>
              <a:t>Grand Challenge V: Impending invasion of concurrency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81336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Huge push for multi-core and many-core </a:t>
            </a:r>
            <a:r>
              <a:rPr lang="en-US" sz="2800" dirty="0" smtClean="0"/>
              <a:t>ECUs</a:t>
            </a:r>
            <a:endParaRPr lang="en-US" sz="28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 smtClean="0"/>
              <a:t>Immediate Challenges: Real-time + </a:t>
            </a:r>
            <a:endParaRPr lang="en-US" sz="2800" dirty="0"/>
          </a:p>
          <a:p>
            <a:pPr marL="457200" lvl="1"/>
            <a:r>
              <a:rPr lang="en-US" sz="2000" dirty="0" smtClean="0"/>
              <a:t>Partitioning/Parallelizing</a:t>
            </a:r>
          </a:p>
          <a:p>
            <a:pPr marL="457200" lvl="1"/>
            <a:r>
              <a:rPr lang="en-US" sz="2000" dirty="0" smtClean="0"/>
              <a:t>Load balancing</a:t>
            </a:r>
          </a:p>
          <a:p>
            <a:pPr marL="457200" lvl="1"/>
            <a:r>
              <a:rPr lang="en-US" sz="2000" dirty="0" smtClean="0"/>
              <a:t>Memory mapping, </a:t>
            </a:r>
          </a:p>
          <a:p>
            <a:pPr marL="457200" lvl="1"/>
            <a:r>
              <a:rPr lang="en-US" sz="2000" dirty="0" smtClean="0"/>
              <a:t>Cross-core reads, overhead?</a:t>
            </a:r>
          </a:p>
          <a:p>
            <a:pPr marL="457200" lvl="1"/>
            <a:r>
              <a:rPr lang="en-US" sz="2000" dirty="0"/>
              <a:t>Legacy software</a:t>
            </a:r>
            <a:r>
              <a:rPr lang="en-US" sz="2000" dirty="0" smtClean="0"/>
              <a:t>?</a:t>
            </a:r>
            <a:endParaRPr lang="en-US" sz="2400" dirty="0" smtClean="0"/>
          </a:p>
          <a:p>
            <a:pPr marL="57150"/>
            <a:r>
              <a:rPr lang="en-US" sz="2800" dirty="0" smtClean="0"/>
              <a:t>Philosophical challenges </a:t>
            </a:r>
          </a:p>
          <a:p>
            <a:pPr marL="457200" lvl="1"/>
            <a:r>
              <a:rPr lang="en-US" sz="2000" dirty="0" smtClean="0"/>
              <a:t>Concurrency is a known hard problem</a:t>
            </a:r>
          </a:p>
          <a:p>
            <a:pPr marL="457200" lvl="1"/>
            <a:r>
              <a:rPr lang="en-US" sz="2000" dirty="0" smtClean="0"/>
              <a:t>Programming Languages</a:t>
            </a:r>
          </a:p>
          <a:p>
            <a:pPr marL="457200" lvl="1"/>
            <a:r>
              <a:rPr lang="en-US" sz="2000" dirty="0" smtClean="0"/>
              <a:t>Domain-specific Determinism: semantic equivalence vs</a:t>
            </a:r>
            <a:r>
              <a:rPr lang="en-US" sz="2000" dirty="0"/>
              <a:t>. </a:t>
            </a:r>
            <a:r>
              <a:rPr lang="en-US" sz="2000" dirty="0" smtClean="0"/>
              <a:t>predictable run-time</a:t>
            </a:r>
            <a:endParaRPr lang="en-US" sz="2000" dirty="0"/>
          </a:p>
          <a:p>
            <a:pPr marL="457200" lvl="1"/>
            <a:r>
              <a:rPr lang="en-US" sz="2000" dirty="0" smtClean="0"/>
              <a:t>Control </a:t>
            </a:r>
            <a:r>
              <a:rPr lang="en-US" sz="2000" dirty="0"/>
              <a:t>designers rarely know about memory </a:t>
            </a:r>
            <a:r>
              <a:rPr lang="en-US" sz="2000" dirty="0" smtClean="0"/>
              <a:t>models, parallelization,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59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Automotive Sector</a:t>
            </a:r>
            <a:endParaRPr lang="en-US" sz="3200" dirty="0"/>
          </a:p>
        </p:txBody>
      </p:sp>
      <p:pic>
        <p:nvPicPr>
          <p:cNvPr id="3074" name="Picture 2" descr="http://www.ojfurniture.com/img/prods/large/t0635_old_fashioned_telepho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475" r="27066" b="5824"/>
          <a:stretch/>
        </p:blipFill>
        <p:spPr bwMode="auto">
          <a:xfrm>
            <a:off x="381000" y="1371600"/>
            <a:ext cx="1128933" cy="183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upload.wikimedia.org/wikipedia/commons/f/f1/1943_Toyota_Model_AC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6237" r="2401" b="2719"/>
          <a:stretch/>
        </p:blipFill>
        <p:spPr bwMode="auto">
          <a:xfrm>
            <a:off x="228600" y="4648200"/>
            <a:ext cx="2238834" cy="12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blog.toyotaoforlando.com/wp-content/uploads/2013-toyota-prius-plug-in-orland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16870" r="9004" b="10363"/>
          <a:stretch/>
        </p:blipFill>
        <p:spPr bwMode="auto">
          <a:xfrm>
            <a:off x="3276600" y="3792556"/>
            <a:ext cx="183332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extremetech.com/wp-content/uploads/2013/02/google-self-driving-car-highway-640x35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6229" r="32678" b="12156"/>
          <a:stretch/>
        </p:blipFill>
        <p:spPr bwMode="auto">
          <a:xfrm>
            <a:off x="5177149" y="5222273"/>
            <a:ext cx="1528451" cy="9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image.motortrend.com/f/oftheyear/car/1301_2013_motor_trend_car_of_the_year_tesla_model_s/41007734/2013-tesla-model-s-front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t="11788" r="15314" b="6694"/>
          <a:stretch/>
        </p:blipFill>
        <p:spPr bwMode="auto">
          <a:xfrm>
            <a:off x="3323307" y="5222273"/>
            <a:ext cx="1750315" cy="9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i1-news.softpedia-static.com/images/news2/Toyota-s-New-Fuel-Cell-Car-Is-Called-Mirai-Produces-Water-Vapor-When-Driven-465106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1998" r="10175"/>
          <a:stretch/>
        </p:blipFill>
        <p:spPr bwMode="auto">
          <a:xfrm>
            <a:off x="5177149" y="3792556"/>
            <a:ext cx="152845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905000" y="2289517"/>
            <a:ext cx="1371600" cy="50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750571" y="2268600"/>
            <a:ext cx="1371600" cy="50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6" name="Picture 24" descr="http://www.tarekshalaby.com/wp-content/uploads/2009/08/nokia-e7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84" y="1496791"/>
            <a:ext cx="164343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2543634" y="4572000"/>
            <a:ext cx="732966" cy="50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858000" y="4649166"/>
            <a:ext cx="838200" cy="50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55265" y="4038507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C00000"/>
                </a:solidFill>
              </a:rPr>
              <a:t>?</a:t>
            </a:r>
            <a:endParaRPr lang="en-US" sz="9600" dirty="0">
              <a:solidFill>
                <a:srgbClr val="C00000"/>
              </a:solidFill>
            </a:endParaRPr>
          </a:p>
        </p:txBody>
      </p:sp>
      <p:pic>
        <p:nvPicPr>
          <p:cNvPr id="10244" name="Picture 4" descr="Icons Cloud around Touchscreen Smartphon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3585" r="9276" b="10631"/>
          <a:stretch/>
        </p:blipFill>
        <p:spPr bwMode="auto">
          <a:xfrm>
            <a:off x="7239000" y="1541722"/>
            <a:ext cx="1773132" cy="18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332"/>
            <a:ext cx="9144000" cy="621268"/>
          </a:xfrm>
        </p:spPr>
        <p:txBody>
          <a:bodyPr>
            <a:normAutofit/>
          </a:bodyPr>
          <a:lstStyle/>
          <a:p>
            <a:r>
              <a:rPr lang="en-US" dirty="0" smtClean="0"/>
              <a:t>A big question: how to leverage for MBD?</a:t>
            </a:r>
            <a:endParaRPr lang="en-US" dirty="0"/>
          </a:p>
        </p:txBody>
      </p:sp>
      <p:sp>
        <p:nvSpPr>
          <p:cNvPr id="4" name="円/楕円 6"/>
          <p:cNvSpPr/>
          <p:nvPr/>
        </p:nvSpPr>
        <p:spPr>
          <a:xfrm>
            <a:off x="5526087" y="4352925"/>
            <a:ext cx="3465513" cy="2012950"/>
          </a:xfrm>
          <a:prstGeom prst="ellipse">
            <a:avLst/>
          </a:prstGeom>
          <a:solidFill>
            <a:srgbClr val="FFCC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5" name="円/楕円 7"/>
          <p:cNvSpPr/>
          <p:nvPr/>
        </p:nvSpPr>
        <p:spPr>
          <a:xfrm>
            <a:off x="5449887" y="914400"/>
            <a:ext cx="3465513" cy="1725612"/>
          </a:xfrm>
          <a:prstGeom prst="ellipse">
            <a:avLst/>
          </a:prstGeom>
          <a:solidFill>
            <a:srgbClr val="FFCC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6" name="円/楕円 8"/>
          <p:cNvSpPr/>
          <p:nvPr/>
        </p:nvSpPr>
        <p:spPr>
          <a:xfrm>
            <a:off x="333375" y="4352925"/>
            <a:ext cx="3465512" cy="2012950"/>
          </a:xfrm>
          <a:prstGeom prst="ellipse">
            <a:avLst/>
          </a:prstGeom>
          <a:solidFill>
            <a:srgbClr val="FFCC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7" name="円/楕円 9"/>
          <p:cNvSpPr/>
          <p:nvPr/>
        </p:nvSpPr>
        <p:spPr>
          <a:xfrm>
            <a:off x="333375" y="997273"/>
            <a:ext cx="3703637" cy="1730375"/>
          </a:xfrm>
          <a:prstGeom prst="ellipse">
            <a:avLst/>
          </a:prstGeom>
          <a:solidFill>
            <a:srgbClr val="FFCC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8" name="Picture 22" descr="https://encrypted-tbn2.gstatic.com/images?q=tbn:ANd9GcS9wZE2GogP7IuqsIr1euk8aItNSPmnvcXNsZzt72WVTHD1UjF3Z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1725612"/>
            <a:ext cx="9937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12"/>
          <p:cNvSpPr txBox="1">
            <a:spLocks noChangeArrowheads="1"/>
          </p:cNvSpPr>
          <p:nvPr/>
        </p:nvSpPr>
        <p:spPr bwMode="auto">
          <a:xfrm>
            <a:off x="5867400" y="1200150"/>
            <a:ext cx="2689198" cy="461665"/>
          </a:xfrm>
          <a:prstGeom prst="rect">
            <a:avLst/>
          </a:prstGeom>
          <a:solidFill>
            <a:srgbClr val="5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ja-JP" dirty="0">
                <a:solidFill>
                  <a:schemeClr val="bg1"/>
                </a:solidFill>
                <a:latin typeface="+mn-lt"/>
                <a:cs typeface="Cambria Math" charset="0"/>
              </a:rPr>
              <a:t>Computation power</a:t>
            </a:r>
          </a:p>
        </p:txBody>
      </p:sp>
      <p:sp>
        <p:nvSpPr>
          <p:cNvPr id="10" name="テキスト ボックス 15"/>
          <p:cNvSpPr txBox="1">
            <a:spLocks noChangeArrowheads="1"/>
          </p:cNvSpPr>
          <p:nvPr/>
        </p:nvSpPr>
        <p:spPr bwMode="auto">
          <a:xfrm>
            <a:off x="685800" y="1263947"/>
            <a:ext cx="2900218" cy="461665"/>
          </a:xfrm>
          <a:prstGeom prst="rect">
            <a:avLst/>
          </a:prstGeom>
          <a:solidFill>
            <a:srgbClr val="5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r>
              <a:rPr kumimoji="0" lang="en-US" altLang="ja-JP" dirty="0">
                <a:solidFill>
                  <a:schemeClr val="bg1"/>
                </a:solidFill>
                <a:latin typeface="+mj-lt"/>
                <a:cs typeface="Cambria Math" charset="0"/>
              </a:rPr>
              <a:t>Cheaper data analysis</a:t>
            </a:r>
          </a:p>
        </p:txBody>
      </p:sp>
      <p:pic>
        <p:nvPicPr>
          <p:cNvPr id="11" name="Picture 27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39899" r="81821" b="46968"/>
          <a:stretch>
            <a:fillRect/>
          </a:stretch>
        </p:blipFill>
        <p:spPr bwMode="auto">
          <a:xfrm>
            <a:off x="6684962" y="4508500"/>
            <a:ext cx="1192213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2" name="グループ化 70"/>
          <p:cNvGrpSpPr>
            <a:grpSpLocks/>
          </p:cNvGrpSpPr>
          <p:nvPr/>
        </p:nvGrpSpPr>
        <p:grpSpPr bwMode="auto">
          <a:xfrm>
            <a:off x="1458912" y="1827212"/>
            <a:ext cx="1819275" cy="563563"/>
            <a:chOff x="1402231" y="419232"/>
            <a:chExt cx="1340856" cy="415650"/>
          </a:xfrm>
        </p:grpSpPr>
        <p:sp>
          <p:nvSpPr>
            <p:cNvPr id="13" name="フローチャート : 磁気ディスク 18"/>
            <p:cNvSpPr/>
            <p:nvPr/>
          </p:nvSpPr>
          <p:spPr>
            <a:xfrm>
              <a:off x="2347616" y="419232"/>
              <a:ext cx="395471" cy="402770"/>
            </a:xfrm>
            <a:prstGeom prst="flowChartMagneticDisk">
              <a:avLst/>
            </a:prstGeom>
            <a:ln w="952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altLang="ja-JP" sz="900">
                  <a:solidFill>
                    <a:srgbClr val="000000"/>
                  </a:solidFill>
                  <a:latin typeface="Candara" charset="0"/>
                  <a:ea typeface="HG明朝B" charset="0"/>
                  <a:cs typeface="HG明朝B" charset="0"/>
                </a:rPr>
                <a:t>Data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ja-JP" sz="900">
                  <a:solidFill>
                    <a:srgbClr val="000000"/>
                  </a:solidFill>
                  <a:latin typeface="Candara" charset="0"/>
                  <a:ea typeface="HG明朝B" charset="0"/>
                  <a:cs typeface="HG明朝B" charset="0"/>
                </a:rPr>
                <a:t>Storage</a:t>
              </a:r>
              <a:endParaRPr lang="ja-JP" altLang="en-US" sz="900">
                <a:solidFill>
                  <a:srgbClr val="000000"/>
                </a:solidFill>
                <a:latin typeface="Candara" charset="0"/>
                <a:ea typeface="HG明朝B" charset="0"/>
                <a:cs typeface="HG明朝B" charset="0"/>
              </a:endParaRPr>
            </a:p>
          </p:txBody>
        </p:sp>
        <p:grpSp>
          <p:nvGrpSpPr>
            <p:cNvPr id="14" name="グループ化 40"/>
            <p:cNvGrpSpPr>
              <a:grpSpLocks/>
            </p:cNvGrpSpPr>
            <p:nvPr/>
          </p:nvGrpSpPr>
          <p:grpSpPr bwMode="auto">
            <a:xfrm>
              <a:off x="1402231" y="427612"/>
              <a:ext cx="620849" cy="407270"/>
              <a:chOff x="1626777" y="1380557"/>
              <a:chExt cx="747159" cy="490127"/>
            </a:xfrm>
          </p:grpSpPr>
          <p:pic>
            <p:nvPicPr>
              <p:cNvPr id="16" name="Picture 163" descr="MP900434044[1]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5104" y="1380557"/>
                <a:ext cx="388832" cy="249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26" descr="MP900438576[1]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3727" y="1630235"/>
                <a:ext cx="360209" cy="240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17" descr="MP900403231[1]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6777" y="1630235"/>
                <a:ext cx="386950" cy="240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96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593" y="1380336"/>
                <a:ext cx="384404" cy="2550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5" name="下矢印 20"/>
            <p:cNvSpPr/>
            <p:nvPr/>
          </p:nvSpPr>
          <p:spPr>
            <a:xfrm rot="16200000">
              <a:off x="2098922" y="501860"/>
              <a:ext cx="179140" cy="238686"/>
            </a:xfrm>
            <a:prstGeom prst="downArrow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</p:grpSp>
      <p:sp>
        <p:nvSpPr>
          <p:cNvPr id="20" name="テキスト ボックス 28"/>
          <p:cNvSpPr txBox="1">
            <a:spLocks noChangeArrowheads="1"/>
          </p:cNvSpPr>
          <p:nvPr/>
        </p:nvSpPr>
        <p:spPr bwMode="auto">
          <a:xfrm>
            <a:off x="609600" y="5447138"/>
            <a:ext cx="2895600" cy="830997"/>
          </a:xfrm>
          <a:prstGeom prst="rect">
            <a:avLst/>
          </a:prstGeom>
          <a:solidFill>
            <a:srgbClr val="5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ja-JP">
                <a:solidFill>
                  <a:schemeClr val="bg1"/>
                </a:solidFill>
                <a:latin typeface="+mn-lt"/>
                <a:cs typeface="Cambria Math" charset="0"/>
              </a:rPr>
              <a:t>Cyber physical systems theory</a:t>
            </a:r>
          </a:p>
        </p:txBody>
      </p:sp>
      <p:grpSp>
        <p:nvGrpSpPr>
          <p:cNvPr id="21" name="グループ化 33"/>
          <p:cNvGrpSpPr>
            <a:grpSpLocks/>
          </p:cNvGrpSpPr>
          <p:nvPr/>
        </p:nvGrpSpPr>
        <p:grpSpPr bwMode="auto">
          <a:xfrm>
            <a:off x="2476500" y="4773612"/>
            <a:ext cx="763587" cy="512763"/>
            <a:chOff x="3761112" y="1785936"/>
            <a:chExt cx="1740465" cy="1169988"/>
          </a:xfrm>
        </p:grpSpPr>
        <p:sp>
          <p:nvSpPr>
            <p:cNvPr id="22" name="角丸四角形 30"/>
            <p:cNvSpPr>
              <a:spLocks noChangeArrowheads="1"/>
            </p:cNvSpPr>
            <p:nvPr/>
          </p:nvSpPr>
          <p:spPr bwMode="auto">
            <a:xfrm>
              <a:off x="3761112" y="1785936"/>
              <a:ext cx="1740465" cy="1169988"/>
            </a:xfrm>
            <a:prstGeom prst="roundRect">
              <a:avLst>
                <a:gd name="adj" fmla="val 10806"/>
              </a:avLst>
            </a:prstGeom>
            <a:solidFill>
              <a:srgbClr val="9BBB59"/>
            </a:solidFill>
            <a:ln w="63500" cmpd="thickThin">
              <a:solidFill>
                <a:srgbClr val="FCFBF9"/>
              </a:solidFill>
              <a:round/>
              <a:headEnd/>
              <a:tailEnd/>
            </a:ln>
            <a:effectLst>
              <a:outerShdw blurRad="50800" dist="381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100" ker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23" name="Picture 519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467" y="2619054"/>
              <a:ext cx="893754" cy="260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24" name="グループ化 30"/>
            <p:cNvGrpSpPr>
              <a:grpSpLocks/>
            </p:cNvGrpSpPr>
            <p:nvPr/>
          </p:nvGrpSpPr>
          <p:grpSpPr bwMode="auto">
            <a:xfrm>
              <a:off x="4261248" y="1870561"/>
              <a:ext cx="721609" cy="630034"/>
              <a:chOff x="5478649" y="4709504"/>
              <a:chExt cx="938214" cy="819150"/>
            </a:xfrm>
          </p:grpSpPr>
          <p:pic>
            <p:nvPicPr>
              <p:cNvPr id="25" name="Picture 573" descr="MATLABアイコン"/>
              <p:cNvPicPr>
                <a:picLocks noChangeAspect="1" noChangeArrowheads="1"/>
              </p:cNvPicPr>
              <p:nvPr/>
            </p:nvPicPr>
            <p:blipFill>
              <a:blip r:embed="rId10" cstate="email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5845" y="4707798"/>
                <a:ext cx="912686" cy="805328"/>
              </a:xfrm>
              <a:prstGeom prst="rect">
                <a:avLst/>
              </a:prstGeom>
              <a:solidFill>
                <a:srgbClr val="F8F8F8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575"/>
              <p:cNvPicPr>
                <a:picLocks noChangeAspect="1" noChangeArrowheads="1"/>
              </p:cNvPicPr>
              <p:nvPr/>
            </p:nvPicPr>
            <p:blipFill>
              <a:blip r:embed="rId11" cstate="email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7618" y="5263523"/>
                <a:ext cx="936208" cy="263734"/>
              </a:xfrm>
              <a:prstGeom prst="rect">
                <a:avLst/>
              </a:prstGeom>
              <a:solidFill>
                <a:srgbClr val="F8F8F8">
                  <a:alpha val="5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7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7" name="グループ化 26"/>
          <p:cNvGrpSpPr>
            <a:grpSpLocks/>
          </p:cNvGrpSpPr>
          <p:nvPr/>
        </p:nvGrpSpPr>
        <p:grpSpPr bwMode="auto">
          <a:xfrm>
            <a:off x="2855912" y="2997200"/>
            <a:ext cx="3660775" cy="1944687"/>
            <a:chOff x="2781928" y="2818229"/>
            <a:chExt cx="3660732" cy="1944215"/>
          </a:xfrm>
        </p:grpSpPr>
        <p:sp>
          <p:nvSpPr>
            <p:cNvPr id="28" name="テキスト ボックス 14"/>
            <p:cNvSpPr txBox="1">
              <a:spLocks noChangeArrowheads="1"/>
            </p:cNvSpPr>
            <p:nvPr/>
          </p:nvSpPr>
          <p:spPr bwMode="auto">
            <a:xfrm>
              <a:off x="4359823" y="3379366"/>
              <a:ext cx="570669" cy="87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Georgia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Georgia" charset="0"/>
                  <a:ea typeface="Arial" charset="0"/>
                  <a:cs typeface="Arial" charset="0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en-US" altLang="ja-JP" sz="9600">
                  <a:solidFill>
                    <a:srgbClr val="0066FF"/>
                  </a:solidFill>
                  <a:ea typeface="HG明朝B" charset="0"/>
                  <a:cs typeface="HG明朝B" charset="0"/>
                </a:rPr>
                <a:t>?</a:t>
              </a:r>
              <a:endParaRPr lang="ja-JP" altLang="en-US" sz="9600">
                <a:solidFill>
                  <a:srgbClr val="0066FF"/>
                </a:solidFill>
                <a:ea typeface="HG明朝B" charset="0"/>
                <a:cs typeface="HG明朝B" charset="0"/>
              </a:endParaRPr>
            </a:p>
          </p:txBody>
        </p:sp>
        <p:grpSp>
          <p:nvGrpSpPr>
            <p:cNvPr id="29" name="グループ化 24"/>
            <p:cNvGrpSpPr>
              <a:grpSpLocks/>
            </p:cNvGrpSpPr>
            <p:nvPr/>
          </p:nvGrpSpPr>
          <p:grpSpPr bwMode="auto">
            <a:xfrm>
              <a:off x="2781928" y="2818229"/>
              <a:ext cx="3660732" cy="1944215"/>
              <a:chOff x="1293317" y="2603672"/>
              <a:chExt cx="4266624" cy="2266004"/>
            </a:xfrm>
          </p:grpSpPr>
          <p:grpSp>
            <p:nvGrpSpPr>
              <p:cNvPr id="30" name="グループ化 22"/>
              <p:cNvGrpSpPr>
                <a:grpSpLocks/>
              </p:cNvGrpSpPr>
              <p:nvPr/>
            </p:nvGrpSpPr>
            <p:grpSpPr bwMode="auto">
              <a:xfrm>
                <a:off x="1604497" y="2664461"/>
                <a:ext cx="3649562" cy="2104634"/>
                <a:chOff x="1604497" y="2664461"/>
                <a:chExt cx="3649562" cy="2104634"/>
              </a:xfrm>
            </p:grpSpPr>
            <p:sp>
              <p:nvSpPr>
                <p:cNvPr id="36" name="斜め縞 46"/>
                <p:cNvSpPr/>
                <p:nvPr/>
              </p:nvSpPr>
              <p:spPr>
                <a:xfrm>
                  <a:off x="3430330" y="2664715"/>
                  <a:ext cx="1824324" cy="2101373"/>
                </a:xfrm>
                <a:prstGeom prst="diagStripe">
                  <a:avLst>
                    <a:gd name="adj" fmla="val 76446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斜め縞 47"/>
                <p:cNvSpPr/>
                <p:nvPr/>
              </p:nvSpPr>
              <p:spPr>
                <a:xfrm flipH="1">
                  <a:off x="1604156" y="2668415"/>
                  <a:ext cx="1826175" cy="2101373"/>
                </a:xfrm>
                <a:prstGeom prst="diagStripe">
                  <a:avLst>
                    <a:gd name="adj" fmla="val 76231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円/楕円 41"/>
              <p:cNvSpPr/>
              <p:nvPr/>
            </p:nvSpPr>
            <p:spPr>
              <a:xfrm>
                <a:off x="1293317" y="2603672"/>
                <a:ext cx="1211899" cy="480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/>
              </a:p>
            </p:txBody>
          </p:sp>
          <p:sp>
            <p:nvSpPr>
              <p:cNvPr id="32" name="円/楕円 42"/>
              <p:cNvSpPr/>
              <p:nvPr/>
            </p:nvSpPr>
            <p:spPr>
              <a:xfrm>
                <a:off x="4348043" y="2603672"/>
                <a:ext cx="1211898" cy="480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/>
              </a:p>
            </p:txBody>
          </p:sp>
          <p:sp>
            <p:nvSpPr>
              <p:cNvPr id="33" name="円/楕円 43"/>
              <p:cNvSpPr/>
              <p:nvPr/>
            </p:nvSpPr>
            <p:spPr>
              <a:xfrm>
                <a:off x="1964950" y="3465679"/>
                <a:ext cx="1211898" cy="480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/>
              </a:p>
            </p:txBody>
          </p:sp>
          <p:sp>
            <p:nvSpPr>
              <p:cNvPr id="34" name="円/楕円 44"/>
              <p:cNvSpPr/>
              <p:nvPr/>
            </p:nvSpPr>
            <p:spPr>
              <a:xfrm>
                <a:off x="2823456" y="4388728"/>
                <a:ext cx="1211898" cy="480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/>
              </a:p>
            </p:txBody>
          </p:sp>
          <p:sp>
            <p:nvSpPr>
              <p:cNvPr id="35" name="円/楕円 45"/>
              <p:cNvSpPr/>
              <p:nvPr/>
            </p:nvSpPr>
            <p:spPr>
              <a:xfrm>
                <a:off x="3670860" y="3465679"/>
                <a:ext cx="1210049" cy="48094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ja-JP" altLang="en-US"/>
              </a:p>
            </p:txBody>
          </p:sp>
        </p:grpSp>
      </p:grpSp>
      <p:graphicFrame>
        <p:nvGraphicFramePr>
          <p:cNvPr id="38" name="オブジェクト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644439"/>
              </p:ext>
            </p:extLst>
          </p:nvPr>
        </p:nvGraphicFramePr>
        <p:xfrm>
          <a:off x="658812" y="4941887"/>
          <a:ext cx="16065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数式" r:id="rId12" imgW="1397000" imgH="241300" progId="Equation.3">
                  <p:embed/>
                </p:oleObj>
              </mc:Choice>
              <mc:Fallback>
                <p:oleObj name="数式" r:id="rId12" imgW="1397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" y="4941887"/>
                        <a:ext cx="16065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テキスト ボックス 49"/>
          <p:cNvSpPr txBox="1">
            <a:spLocks noChangeArrowheads="1"/>
          </p:cNvSpPr>
          <p:nvPr/>
        </p:nvSpPr>
        <p:spPr bwMode="auto">
          <a:xfrm>
            <a:off x="6031814" y="5534878"/>
            <a:ext cx="2581275" cy="830997"/>
          </a:xfrm>
          <a:prstGeom prst="rect">
            <a:avLst/>
          </a:prstGeom>
          <a:solidFill>
            <a:srgbClr val="5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eorgia" charset="0"/>
                <a:ea typeface="ＭＳ Ｐゴシック" charset="0"/>
                <a:cs typeface="Arial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eorgia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kumimoji="0" lang="en-US" altLang="ja-JP">
                <a:solidFill>
                  <a:schemeClr val="bg1"/>
                </a:solidFill>
                <a:latin typeface="+mn-lt"/>
                <a:cs typeface="Cambria Math" charset="0"/>
              </a:rPr>
              <a:t>Plant modeling</a:t>
            </a:r>
          </a:p>
          <a:p>
            <a:pPr algn="ctr"/>
            <a:r>
              <a:rPr kumimoji="0" lang="en-US" altLang="ja-JP">
                <a:solidFill>
                  <a:schemeClr val="bg1"/>
                </a:solidFill>
                <a:latin typeface="+mn-lt"/>
                <a:cs typeface="Cambria Math" charset="0"/>
              </a:rPr>
              <a:t>&amp; simulator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60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conclude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1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61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2035" y="2120121"/>
            <a:ext cx="7767661" cy="34163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  <a:lvl2pPr marL="742950"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dirty="0"/>
              <a:t>Will future powertrains be formally verified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Depends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glass half full</a:t>
            </a:r>
            <a:endParaRPr lang="en-US" dirty="0"/>
          </a:p>
          <a:p>
            <a:r>
              <a:rPr lang="en-US" dirty="0" smtClean="0"/>
              <a:t>Hybrid systems community will produce some amazing tools and techniques to handle industrial-size models</a:t>
            </a:r>
          </a:p>
          <a:p>
            <a:r>
              <a:rPr lang="en-US" dirty="0" smtClean="0"/>
              <a:t>The researchers and the practitioners will be able to communicate using a shared language</a:t>
            </a:r>
          </a:p>
        </p:txBody>
      </p:sp>
      <p:sp>
        <p:nvSpPr>
          <p:cNvPr id="5" name="AutoShape 2" descr="http://www.workforce.com/ext/resources/images/WFM_Web-Art/September-2014/wf_093014_Whatever_Glass_Hald_680x300.jpg?1412087981"/>
          <p:cNvSpPr>
            <a:spLocks noChangeAspect="1" noChangeArrowheads="1"/>
          </p:cNvSpPr>
          <p:nvPr/>
        </p:nvSpPr>
        <p:spPr bwMode="auto">
          <a:xfrm>
            <a:off x="63500" y="-136525"/>
            <a:ext cx="7810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6" t="3514" r="41321"/>
          <a:stretch/>
        </p:blipFill>
        <p:spPr bwMode="auto">
          <a:xfrm>
            <a:off x="7841129" y="2438400"/>
            <a:ext cx="997527" cy="236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11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62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035" y="2134612"/>
            <a:ext cx="7501965" cy="26037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  <a:lvl2pPr marL="742950"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dirty="0"/>
              <a:t>Will future powertrains be formally verified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Depends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glass half empty</a:t>
            </a:r>
            <a:endParaRPr lang="en-US" dirty="0"/>
          </a:p>
          <a:p>
            <a:r>
              <a:rPr lang="en-US" dirty="0" smtClean="0"/>
              <a:t>Growth of powertrain complexity will continue to outpace verification research</a:t>
            </a:r>
          </a:p>
        </p:txBody>
      </p:sp>
      <p:sp>
        <p:nvSpPr>
          <p:cNvPr id="5" name="AutoShape 2" descr="http://www.workforce.com/ext/resources/images/WFM_Web-Art/September-2014/wf_093014_Whatever_Glass_Hald_680x300.jpg?1412087981"/>
          <p:cNvSpPr>
            <a:spLocks noChangeAspect="1" noChangeArrowheads="1"/>
          </p:cNvSpPr>
          <p:nvPr/>
        </p:nvSpPr>
        <p:spPr bwMode="auto">
          <a:xfrm>
            <a:off x="63500" y="-136525"/>
            <a:ext cx="7810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6" t="3514" r="41321"/>
          <a:stretch/>
        </p:blipFill>
        <p:spPr bwMode="auto">
          <a:xfrm>
            <a:off x="7841129" y="2438400"/>
            <a:ext cx="997527" cy="236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63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Automotive Industry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Trends</a:t>
            </a:r>
            <a:r>
              <a:rPr lang="en-US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</a:t>
            </a:r>
            <a:r>
              <a:rPr lang="en-US" dirty="0" smtClean="0">
                <a:solidFill>
                  <a:srgbClr val="FF0000"/>
                </a:solidFill>
                <a:sym typeface="Wingdings 3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Challenges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035" y="1371600"/>
            <a:ext cx="7767661" cy="13480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1pPr>
            <a:lvl2pPr marL="742950" lvl="1" indent="-28575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 3" panose="05040102010807070707" pitchFamily="18" charset="2"/>
              <a:buChar char=""/>
              <a:defRPr sz="24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dirty="0"/>
              <a:t>Will future powertrains be formally verified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My view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AutoShape 2" descr="http://www.workforce.com/ext/resources/images/WFM_Web-Art/September-2014/wf_093014_Whatever_Glass_Hald_680x300.jpg?1412087981"/>
          <p:cNvSpPr>
            <a:spLocks noChangeAspect="1" noChangeArrowheads="1"/>
          </p:cNvSpPr>
          <p:nvPr/>
        </p:nvSpPr>
        <p:spPr bwMode="auto">
          <a:xfrm>
            <a:off x="63500" y="-136525"/>
            <a:ext cx="7810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jpeg;base64,/9j/4AAQSkZJRgABAQAAAQABAAD/2wCEAAkGBxQQEhMQEBAUFhUXGBUaGBYYFBUYFhcYGBgWGBkVFxMYHCkhGBslHhQYIjUhJSkrLi4uGB8zODMtNygtLiwBCgoKDg0OGxAQGiwmHyQsNCwsLCwsLCwsLCwsLCwsLCwsLCwsLCwsLCwtLDQsLCwsLCwsLCwsLCwsLCwsLCwsLP/AABEIAQAAxQMBEQACEQEDEQH/xAAcAAEAAgIDAQAAAAAAAAAAAAAABQYEBwECAwj/xABLEAACAQMBAwYLBQYBCgcAAAABAgMABBESBSExBhMiQVGyBxczVGFxcnOBkZIUIzI0oUJSYoKiwbEVJENEU3SDk7PDFiVFhLTC8P/EABoBAQADAQEBAAAAAAAAAAAAAAABAgMEBQb/xAA5EQACAgEBBQUHAwMDBQEAAAAAAQIRAzEEEiFBURMyYXGhBRQVUoGxwSIzkULR8ENiciNEguHxNP/aAAwDAQACEQMRAD8ArnI7kq+05JI45UQooYlgSDk4wMUJLZ4m7jzuH6XoQPE3cedw/S9APE3cedw/S9APE3cedw/S9APE3cedw/S9APE3cedw/S9APE3cedw/S9APE3cedw/S9APE3cedw/S9APE3cedw/S9APE3cedw/S9APE3cedw/S9APE3cedw/S9APE3cedw/S9APE3cedw/S9APE3cedw/S9APE3cedw/S9APE3cedw/S9APE3cedw/S9APE3cedw/S9APE3cedw/S9APE3cedw/S9APE3cedw/S9Aa3uItDMh3lWZc+okf2oSbI8BX5m590vfoQbnoBQCgFAKAUAoBQCgFAKAUAoBQCgFAKAUAoBQCgFAKA+VdpeWm95J3zQk2H4CvzNz7pe/Qg3PQCgFAKAUAoBQCgFAKAUAoBQCgFAKAUAoBQCgFAKAUB8q7S8tN7yTvmhJsPwFfmbn3S9+hBuegFAKAUAoBQCgFAKAUAoBQCgFAKAUAoBQCgFAKAUAoD5V2l5ab3knfNCTYXgL/ADNz7pe/Qhm5s1YqM0BGbb2/BZhTPJhmOEjVWeWQ9kcSAs59Q3deKgEct3tC5wYoYrND1z/fTke4jYJGfW7ekUB2/wDDDP8AmNo3suepZVt1HqFuqHHrY0FgcirPrWdvS15dsfm0tAdRyLt18nJeRnOcpfXY/pMhH6UB1OxL2HfbbUZ/4LuGOVf+ZEI3HrJNBZ0blTLa7tp2jQr5zCxmtvW5CiSIell0j96hJZYJ1kVXjZWVgCrKQVYHgQw3EVJB6ZoCP2ltuC2IE8yxkjI1Z3jh/aoNceHJk7is42dt63uWMcE6uwGogZ3LnGd44ZNCcmDJjVzVIkc1JiM0AzQDNAM0AzQDNAM0AzQAGoB8r7S8tL7yTvGoLmwfAb+ZufdL36lFZG5c1YoV7bW2pWkNnYKr3G7nJG8jaqRkNLj8Tkb1iG88TgbzBJ6cnuTEVozTMzT3L55y5lwZWyc6V6o4+xFwAAOOM0oiydzUgZoBmgGaAZoDigKvdbGksWa52auUJ1S2WQI5O14Ad0MvoHRbrAPSqKJsnNkbVju4lmhbKnIIIIZWG5kdTvVwdxB4UIM3NSLK9spuc2heyf7NLeEesB5W/wCovyqq1O3N+nZ8cetv8fgsOascQzQDNAM0AzQDNAM0AzQDNAAaA+WdpeWl95J3jVDU2D4DvzFz7pe/UopM2Jy52tJaWUs0ClpcxpGAATrlkSIEKdzEa8gHcSAOurMojI5Krbi2T7ISYzklmzzjSE/eGbPS53VnVq35yKIMls1JFjNBYzQWM0FjNBYzQWM0FjNBZU+UGq0u7a5tQuZ54re6jzgOHU6ZiBwlQLx61ODuAxBZFszUlbITk5vkvn7boj6IYV/tVUde0v8ATjX+38sm81Y5LGaCxmgsZoLGaCxmgsZoLGaCxmgs5BoLPlvaPlpfeSd41mbI2B4EPzFz7pe/VolMmhsTl1ZmbZ90ib3EZdPeRESp/VGtWZmnxMdtmc+E2hYTcxNMkbk41QThlBXn4cjUcEDWuHA6yN1KF9ToOVxtiE2pbtbHOOfUmW0bqGJwMx57JAvrNLJroWO1uklUSROroeDIwZT6mG41JU9c0FjNBYzQWM0Fnhe3scCGWaRI0HF3YKo+JoCAm2hc3vQs1a3h/aupUxIw6/s1u2//AIkgA6wG41GpbQxZdlxW1xs2zgDY564uZCzMzyFIGQySSNvdi88e89gA3AYihZcM1YrZX7a4FpdSQy5CXUnOQv8As84UUPCx6mJTUO3JHEb66HdKLzYVOOsFTXh1LBmrHDYzQWM0FjNBYzQWM0FjNBYzQWM0FnINBZ8ubR8tL7yTvGsjoRsDwI/mLn3S9+rR1M8uht879xrQxsgOQoKWi25428k0H8sUjLGfjHoPxqETJ8SfO/camiLK7c8irRmMsMb20h4yW0jQMevLKh0vv/eU9dRuk7zOn+RL6PyG1mYfu3FtFJ/XHzZpTG8uhyqbWHGTZzj3Vyh+P3jCnEXE9MbUP7ez09Oi4f8ATWv+NOIuJ6DZl44++2jp9Fvbxx/DVMZT8sUpi0ZFnyfgjcSlDJKM4lmdpZFzx0NITzY3cFwKURvErmpoWVkHnNsHshsh9U85z+luPnUcyf6Sy5qSLKnyiH2naNja/sRarlx6V6Mf9X+NVep6myvstkyZeb/SvyWzNWPLsZoLK3sgyLtK9SSUsrRwPGu/CLl10hc8cjj11Vano59x7HjlFU02n46FkzVjzrOaCzFaeQShOaHNaCxl1jIcHGjm8Z4b9XDdUGijBwu/1XpXLrZ2+3RdA87Hh/wdNen7O/pfCnAjsp8f0vhrwPfNSUsZoLOQaCz5f2j5aX3kneNYnUi/+BP8xc+6Xv1eGplm0NvZrQwIPZP3d7exfv8AMXA7OmjQsB6jbAn26hakvRE5mpIGaAZoBmgGaAZoBmgGaAr2wunfbSl7GtoR6o4RKcfG5NQtSz0RYc1JUgbFQdpXTnisFso9TNMx/VRVUuJ3ZHWx411lJ/Yns1c4RmoBAWyn/Kc7Y3C1hGfSZJD/AGqv9R3Tkvcor/c/sifzVjhNc8oY3ktrzaSzyrLHOyw6ZGUJHFIItIUHB1HUx+FZvSz6HZZRhmx7M4pxcePDVtX6Fnub+RLyxg1nTJFOXH7zKqEE+rf86tzR5sMUHgyzrimq9Svck+TNu820BJCrKs5SPPGMDLdBhvQ9MbxjgKrFJtnft23ZY48W66uNvx5ceuhsDNaUeDYzQHINAfMO0PKy+8k7xrBnYtC/eBT8xc+6Xv1eGplm0Nu5rY5rITaB5u+tJM4EiXEBHa2EmT5CGX6qq9Sy0ZN5qxWyNu9txIxjBaSQcY4lLsPaxuT+Yip3WVc0uB5i7un/AAWyRjtlly30RAj+qlLqRvSfI5Ftdt+K6iX0Jbk/1PIc/KnDoP1dTq2zbk/6+49UEP8AcUtdBT6nQ7Pux+G/B9u3jI/pIqbXQipdTqLm+iP3kMM69sTmN/ok3H1aqVFi5rxJtWzj/wDGqmllf5FnVHczf7W7um9YSQwqfphWqxLS6FhzVitkDYN/5jdjthtT8jMP71Rd5nfl/wDx43/ul+CezVzgs4zQWVQxlb2K3mku5NQZ0c3CqhKYYgwQhejwGW3E5GKz/qPW3r2aWSCiq4Nbtvj4vmWzNaHk2UfbnJe6ljntoZYhA8jzLnVzhdjr5k9QTXv1eqs3Fnt7N7Q2eEo5Zp7yW74VpfnXInp7B5ZbG5KhXi184uQcCSIhgCNxw4X4Zq1aHDHPGEMuNO1LT6P+xxyZsHhN2ZFwZbmWRd4OUIQKdx9BpFDbM0cixqPKKX1JvNWOKxmgsA1As+ZNoeVl95J3jXOzuWhffAt+YufdL360x6mOfRG281sctkHywfRClwB5CeCQ7uCc4ElI/wCHJJVZItFmbcQNMVK3BWEgHEeAz56+d4quMfhwfTV9DN8eZlWtskS6I0Cr2AY39p7T6TUErhoLpGYYR9B620hjj0A7gfSc0DMF9io34nlc9ryvjPsqQKmyN0jp9ltHlvsyuo3/AHVxMsv8qNuY+jUKkq1XInNmzI8SNExZCoKkkkkHtLb8+uqtF0+BkZoTZ53VwI0eQ8EVmPqUEn/CoYRE8iYDHYWiv+Iwxs2eOpxrbPp1MaiK4Fpv9TIjlWzyTc3HfXMWkAGKC1lfed+TKm7eCNxOBVZa6nr7Buwx70sUXfOUkvQyORGz1Ae7FzPMZOgTMulhzTMMYySN+eNILmZ+087dYXBRrjwd6otOa0PKsZoLIKw2JKlzJdPdEl2/AsaAc2udEWtsnSM56OnJ31RRd2d+XbMcsMcUYac7582TuaucFjNBYzQWM0FjNBYzQWcg0FnzNtDysvvH7xrlZ6C0L54F/wAxce6Xv1pj1MNo7qNtZrc47MHbll9otp7c/wClikT1alIB9YzUNcC0ZU0yJ2FI/wBltrm3TKvDEzwbhvKAsYzwV85yp3H0HeZi7XErNbrdEh9ojvEIineN1O/SdMkZ/deNhw9BGOzqNTValb3tDzC3sfB7ecfxBon+a6l/QVPAfqOTtO4X8Vg59KTRMPkxU/pUUuo3n0Iq8uppHLc1tFVOOghtwvwb8Q+dWpeBVt3z9Cb2HuiCC3eFV3KrurE5ySeix6z1799VepeL4GfJIFBZiABvJJwAO0k8Kgmyt8ptprPs+65ljiQcwj6SAzTMsIKdbDMg38KiapFsTuSZZUUKAo4AAD1DdU0RZzmlEERya3JOo/Zubn+qQv8A/eqQO3bncoPrGP2ol81c4rGaCxmgsZoLGaCxmgsZoLGaCxmgs5BoLPmjaHlZfeP3jXKz01oXvwM/mLj3S9+tMWpz7T3UbZzW5xWM0FkHySOmKWAnfDcXCepTIZYx/wAuVKrEvN8bM3aGyYpyGdSHH4ZEJSRfU678eg7qunRm0mYy213F+C4SZeyZNL/82PcfitOBHFHot9cj8dmD7E6Ef1haUibZ2G0JjwspB65YQP0Y0oX4HRnu34LBCO0s8rfSAo/U04EWzhdiK5DXMjzkbwHwIge0Qr0fqyaX0FdTw5S9JrKDG57mMkdQWBJLjvQr86pLkaw5vwJ3NWKWM0FkLshububuFjvZ1mQdqOiKxHbh0bPrHbVI8G0d+0/rwY8i5Ldfmn/Zk1mrnBZ5zTqmC7KuSAMkDJO4AZ4k9lC0Yyl3VZ6ZoVsZoLGaCzq8oXGSBk4GTxJ6h6d1CUm9DtmhFjNBYzQWAaCz5r2h5WX237xrkep6q0L14GvzFx7pe/WmHU5tq7qNr5roOGxmgshLA83f3UfVLHBMPSw1QyfIRw/OqrvGj4wTM3awIVZk3tGdWP3k4Ovy3+tRVzM6R3GiUYbMcwyp6g+OHoDLv9YPbUEWZMl1pkVCNzg6W/iG8qfhvHqNCbMjNBYzQWM0FkNcdPaEI3Yigmcj+KR40Q/JJar/AFF0/wBDJnNWKWM0Flc2svP7QtYl3GFXndx+LSToWMHsY5yOsCs5cZJHq7NLstiyTf8AU91Ll1b+hY81oeVZXOX1uGtOcP4opIpFPp1qp/Rj+lUyLger7HyuO0bq0kmn/BZCaueW9TokysWUMCVIDAHeCQCAR1biDQlxkkm1roYB25CITcs+mMMy5IOSyuUwFG89IEbqrvKrOhbHmeVYkrlV/wAqzC5R7TjWK2nLjQZoG1fwnJ1Y48DmqzapM6Nh2fJLJkx1x3WvqZs23YEiFw0mIywUHQ+ST1KuMn4DqNW3lVnPHY80snZJcddV9z0m2tEsH2rVmLSH1AE5U9YHHrqbVWVjs2WWbsK/VdV4kdyX5TLfmcImkRMACTnWratLEYGknQd2+qwnvHV7Q9nS2NQ3ne8v4fQnwauebZ823/lZfbfvGuN6nrrRF48Dnl7j3S9+tcOpy7X3UbXzXScFjNBZBbZ+7vLGff0jNbt6pUEqk/zWwH81UlwaZpHjFr6k7mrmdkF9n3S2gOCPvID2DOQB7LbvUaAk7OdZ40cqOo4/dZTv+RBoLMrNBYzQWM0FkLsoh7y9l/d5iD6IzMcfG6/SqLVmknUUvqTWauZ2M0FkBYnO0ro9kNuB8TIayXfZ6ebhsGL/AJS/BP5rU8yyvcr70rG0RtmkRgpZzLHFGvSBAMjnjkDqrLI+VHq+zMKlNT7RJrRU239ESuyp5XTXOkak71EblxpIBBLEDf6t3DfV421xOLaY4oT3cbb62q4lO5RbdNncyEMRm4t3YDi0Yhww9WQKxnLdke/sGxLasEbWkWl57xJ7FXH2JJcAR2zzsDwEjlRq+Akk+qrR5Wce0t/9WWPnNQXkv/iIPk/axzWST82uuG7j0sR0lj5+JtOeOArndVIJON+J37ZlyYtreO+EsbtdXuvj/JM8rRO93aRxOkauswV2BOlyvSKj9/RnT62q+RPeSOH2ZLDHZss5ptqnS5rx8L1+hzyo5m22fJZo41LD0VJy5UMoLkes/rSdKNEez+1z7dHaJLg5cXyvoZ/JTYEdmmpNWqRIecycjWinJGeGS53VaEN1HN7S9oT2qdS0i3XkToNXPNs+b7/ysvtv3jXE9T2Y6IvPge8vce7Xv1rg1OTbO6jaua6jzxmgIHlwCLKWVfxQaJ19cDrLj4hCPjVJ6GmF/rrrwJxHDAEcCMj1GrGbMDbEZ0rMg6cR1D0r+2vxH+FAZdsF05jACt0t3Xq35+NSD2zQDNAAaAg+SD64XmP+lnuX9a866IfoRKpDSzTLwdeBOZq5mM0BX7RsbTuB+9bwn5M4/vWS/cZ6mXj7OxvpOX2RYM1qeWVnl/oNsFKK8ruqQht45x+jqxwyFLb+qsstUex7Ec1tG8nUUrl5Ll9WWG1h5tEjHBVVR/KAP7VolSPKyz35uXV2Q21uSsF1MZ5gxJQJpzgbm1BuGc8R6jVJY03bO/Zva2fZ8XZY+t/+jK2psOK4Ks5dcKUOhtIeMkExPu3ocdWD6amUEzLZ9vyYE0qdu+K0fVeJ53fJ+NzMVeROdjKMqt93nAUS83++AAM+ioeNFsftHJHcUknuu7evlfQ5XY5kjeO8l5/U4YHTzejAAGjScqdxOQes03LX6iHtqhkU9nju0q6359TgcmbYRvEIsCTGttTGRsMGAMjEsRlRuzTs41RPxPaXNTctNFyX0JjNaHBYBqAfON/5WX237xrhep7cdEXfwP8Al7j3a9+tsGpx7b3V5m1M11Hm2M0FnncRCRGjcZVlKsO0MMEfI1DVkqVOyvWe0W2fGkF6HMcYCpdKpdCg3LzyrlomAABYjQcZ1DOBRPd4M2cVkdx/j+xPWV9HOuuGVJFP7SMrD5g1dNPQyacdUd7eERqEXgOHoGeHw4VJWz0zQWcM2ASTgDiTwHxoSQVvyoiuJjbWhaZgDrmQZgh3btUucM2cYVc/DBxTfTdI1eNxW9LgSOxdnLawRWyElYkVATxOB+I+knf8atGNKjOc96TZm5qStjNBZW9WNr47bP8AwlrL/U+h7VX7Jvpk/BZM1qeLZC7e5Pi8eF2mkj5rVgRkAktp3h/2T0ertrOePeZ6Wxe0nskJxjBPe6mfszZyW6lI9W85JZmdmOAMlmPoFWjFRXA5do2qeeW9OvoqXoZeasc9jNBYzQWM0FjNBYzQWcg0Fnznf+Vk9t+8a896nux0RdvBD5e492vfrbZ9Wce3d1eZtPNddHmWM0oWM0oWM0oWQt9yVs5m5xrZVkP+kjLRSesyRFSfjVHjizVZ5rhZ4Dkxp8lf3yejnxIB6BzytTs/Fk9t1ij0Gwpuval58rUfrzGabj6jtY/KvX+50l5IW8pzcvPcb86Zp5GTPulIT+mnZrmO3ktKX0Jq0tkhURxRqiDgqKFUepRuq6VaGTk27Z7ZoRYzShZF7T2U07gm6njTAHNxsEyd+SXxq354eiqSg29Tu2bbY4IUsUXLq+Ppodtm7Dgt2MkaHWRguzM7kccamJ7KRxqOhG0e0M+0R3Jv9PRJJfwiSzV6OKxmlCxmlCxmlCxmlCxmlCxmlCxmlCxmlCwDQWfO195WT237xrznqe/HRF18EXl7j3a96t9n7zOLb+4vM2jmuw8uxmgsZoLGaCxmgsZoLGaCxmgsZoLGaCxmgsZoLGaCxmgsZoLGaCxmgsZoLGaCxmgsZoLGaCzkGoFnzxfeVk9t+8a816n0Me6i6eCTy8/u171b7N3mcPtDuLzNoZrtPKsZoLGaCxmgsZoLGaCxmgsZoLGaAZoBmgGaAZoLGaCxmgsZoBmgsZoLGaCxmgGaCxmgs5BqBZ89X3lZPbfvGvMep9HHuoufgl8vP7te9XRs3eZw+0e4vM2fmu08ixmgsZoLGaCxmgsZoLGaCxmgsrPK63ZebmS4uELzW0RVJWVAryqjYUftEMd9Y5I87OnBNO4tLRvQ85tlarpLY3V3p5h33XMisSJQN5UjOA2N/ozmo3f1VbLLJ/097dWtaeBkgS3TtEk7xwQkRtIukTTyqBq6eMIo4EqAS2rgBU8ZOr4Irccatq2+Pgkeq7EeJkaG8n0DVzkcsjTBwVYdF3y6MCQdxxu4VO41oyO2UlUoq+q4EDaTO9rs0tNLmS2uNRErgt/m+rUSDksCBhuI+NZW92PHkbtJTnS5r7nWDaMskFjHLI4mSeNZWVnXnEa1mlRyQekGAXP8St2VKk2kn/nAmUIxnJpcGuH8mTyeup7u3toUndAsEDTz51Ss8iBhEjPnBxhmY5wGUDfvEwcpJJPzKZVDHJya58FyJf8AyE8ZRre8uAQ6l1llaZJFBGpSHyUyM71IxWnZtaMx7ZPhKK+nAxLjaMo2kihjzGFhZernXjlmDHswI0H84qrb7TwLqEexfXX6aGXydlZpr8MzELc4UFiQo5iE4UHgMsTgdtWhq/MplpRh5flkdHFLJbX3NSS84l1O8f3smTzbKwhznIRsadI3dKqJNxddTVuKnG1waXrzJLZV6Lq4eaOQmFIolUBjpLyATMSucEhGhweI1NV4vedmWSO5BRet/bgTea0MLGaCwDQWfPt95ST237xrynqfSw7qLl4J/Lz+7XvV0bL3mcHtLuR8zZua7jxhmgGaAZoBmgGaAZoBmgIXlYRzcOfOrT/rJWeTReZvs/efk/sYm1dmJc36LJrwLV/wyOhyZVH4kIOOO7hVZRTycehpjyOGFtdfwe2xrhbeWa0kIBeWWWFjwkErGR0DcNaOWBXjjSamD3XusjKnOKmulPwJe+vEiUGRwuohVzxZmOAoHEnJq8mkuJhCMpPgUTY1lEkGzpVQCR7acswzlvuMnPxYVzKKST8D0J5JOU03wTX3M3aNsAuyrgEhvu42HUw+yzspPsnXj3hqzXCL/wA0KQnbyR+vqhyHlFpHEspCpcx27xudy84IY42hJ6mxGrDPHJxwqcT3Ur5kbUu0b3dYtpr66lwvLxIUMkrhVHEn9AO0nsHGt20uLOKMZSdJFImuJ9E1yIF5r7aJud57p6IZUhJ5nRwMcRH4uBNczbq65noJQtQvju1VdVZP8mvLbR/3r/sQVrj1l5/g5s/dh5flnpyW4XX+93HeFMfPzI2jWP8AxR48jFSK1bgqia7yScABLiVRkngAqAegCmKlH6snaW5ZF5L7E7FKrqGRgykZDAggg8CCOIrVcTnaadM75oQcg0B8/wB75ST237xryXqz6iHdRcfBT5ef3a96unZe8zz/AGn3I+ZszNdx41jNBYzQixmgsZoLGaCxmgsZoLPG6tklAWRAwDKwB6mQhlb1giocU9S0ZuPFGLfbGgncSSxBnC6Q2WB05JxuI6yarLHGTtl4Z5wVRfA7f5Ig5r7OYEMWSdDKGXJJYnDZ35JOfTU9nGqodtPe3r4nnabCt4m1xwIGwQG3lgDxCsxJUeqoWOK5Eyz5JKmzsdjQaUTmV0xq6IN40q40uowesbqdnHoR287bvXU9ZdmxMkcbRgpHjQpzhcIyDH8rMPjU7iqiFlkm2nxZ2WwiEQt+aUxAadBGpdI6sHiKncVVyIeSW9vXxMS25PWsbK6W6Bl/CcZ0+wD+H4YqqxRXIu9oyNU2ZK7OiEJthGOaKspTfgq2dQ7d+T86ncVUU7SW9vXxMGbkvaOWLQZ1HLdOTDHdxAbB4VXso9DX3rKuf2OzcmrUsXMO8vzh6cmC+rVqK6sHeOGMU7KPQj3nJVX9jJXZcawyQIoVH5zIPSGZMliQ2c5JJwd1W3FVIr20nJSeq/B67Os0t4khjBCIoUZOTu6yesnjUxioqkVnkc5OT5mTmpK2AaCzQV75ST237xryJas+ph3V5Fw8FXlp/dr3q6dk7zPO9qdyPmbKzXeeKeV0jMjKkmhiNz6Q2k9uk7jUNNrgTGSTtqysW8l0/wBt/wA9b7hnRfuYel9wrgkhRggyero8KwW/x46Ha3iW5+jveL6mJyg25cRQwyJMVY2UszdBDqdPs5BwR/Gw3dtROckk0+X9i2HFjcpJr+qvuWzZ9tJHqElw02cY1IileOd6AAg7urdit4xa1dnHknF92NHfaN8tvE80mdKKScbyewAdZJwB6TUyairZXHBzkormRlva3cyiSW5MBbeIoo4iEB4K7yKxdh14wM8KzUZvi3RtKeKLqMb8XzMa8nuYTapJMDruwmpVUGSExSPh1xhW1Jjo9mevFQ95Vb5l4rHJSaWkf4dkpt+7aG3keMgSYCpnGOcchE3Hj0mFXyNqNoxwRUppPTn5EXc7ZlXZ63GQJPu1kfAIjPOCKWTTwOnpHHDd2VRzfZ3zNo4oPPucuXjwtI7bTmuIIoYzcZMk4ja40JqSNtRQlcadRIVM4x0s0k5RSV89RjWOcm93RXXj/nEm7FHWNVmcO4GGYADUe3SOFaxTric03FybiuBE7Wv5Y7hliOoC0nkWPAw0iMgXfjO/VjGaznJqXDob4oQlC5fMlfgz35NvK0QlkuROsio6MFVcEg6l6IxjOMdfGpxW1bdldo3VLdUaaJYtjeTu660ZguJUNnbdnlsbyZ20yIjyRkBchHhE0RxjGRqxvz+GueM5ODb1O7JhhHNBLR6+adMkre6l51YjKcS2odOiuRImkO3DfnnUOOG6rJyur1RnKMN1tLSVPyMVdryyWli4kCSzPCrnSpHRVnnGOA3RPUb7cYvmy3ZQWWaa4JOvwYexNvXEnNSzNheeCOmlQObuY1e3cnGchnVMDrbfnBzWE5Om+v30NMuHGrUVxr1Wp6S7QuJZVSO4MUc8twI3MaErzCqixjUN4dlkfJycAYqXKTdJ6/ghY8cYtuNtJWvPn9NC2w50rqILYGSOGcb8ejNdCXU4G1fA7ZoDkGgNB3vlJPbfvGvHlqz6uHdXkXDwWeWn92verq2TvM832p+3HzNk5r0Dw7GaCyu2H/qfvW/+NDWC/q/zkdcn+15fkqe27JYbdWDyOW2dMx5yV3A32u5Qx6A6R3DHAdlc8opR/wDH+x3Ysjlka4cJrl5mxNn2ZhVlaeWXLZ1SFSw3AaRpUDHRzw4k12QjS1PKyT3nwSXkYHK6FntW0KW0PDIVAyWWKVJGUDrOFO7rxVcybia7JJLLx5pr+VRILMtxFqhl6Lr0ZE0kjI3MuQRkdhB9NXTUlwZk08cqktOTKjeGRLqCGSeSUJd25VnEYYa7e6LD7tVGNw6q5nakk3fH8M747rxOSSVxenmia5UzkfZkEbSap0YooBYrEGkyASBuZU4mtcr0Xic2zLvNuuH34HTk5MrrcwyRlBz8o5qTGorKomIKgkHOtzgE7gajHTtPqTnTTjJO+C4rw4HnsaFHjudmzHWkTtGoJ6RiKRyKO3Kc4Fz1YWogk04PkWzSlGUc0dWr+unqZ3Je5Z4AsjFnieWEseL8zI0es+khQT6c1fE248eXAy2mKWS1o0n/ACrPKeULtFCxAAtZN5OBvnhA3+uof7n0LRTezuvmX2Z12TH9nup7ZPJMqzov7jMzLIoHUpKhsdrNSC3ZuK01GWW/ijN66efQyOVNwY7Scp+MoUT0vJ92g9epxVsrqDKbMt7LFP8AyuJXL6fAvU5mSJW2edKyBQSYBIpI0sd2mVBWDeqrl9jsir3Haf6+XiZ+37r7NDaXnVCMNuydEsRXH1iM/CrTe7GMjPDHtMk8fX8MrkbPFHJa6mL20VwAcbzJdmIQkHgW++k+dY8Ut3p+TrdSkp8pNfxG7Ja7l/NpzUsQNkGQOFB1WxbprpYjdzkXyFaPmqrh9jCP9DtP9X3JyTZkc1olqG0lY4yhB6cbAdCQdYOpTv68H01ruKUKOZZZQyufj/PgZewb43FtDOwwzxqzAcNRG/Hozmr43vRTMs8FDJKK5Mz81cys5BoTZoW98pJ7b9414stWfWw7q8i3+C3y0/u171dex95nme1f24+ZsjNegeFYzQWYUezUXn8avvyWfpHiUVDp7NyiqdmuPiavNJ7v+3T7mHe8m4ZkWN+c0rEYRh9/NkoSDu3k82u/0VV4YtV4UaQ2qcW2q4u/qZFlsoRPznPTudJXEkrOvSKknSd2eiN/rqY46d2yk87kqpLyRI5rSjGyKl2BCWZ15yIsctzU0sQY9rKjAE+nGazeKN2uButpmlTp+aTOk3JuBlQLrQq4kDq55wuFZAzSNkscMRv7ah4YllteRN3TtV4UetpsZY5BKZZpGXXgySasawoIAxgfgHDtNTHEk7tlZ7Q5R3aSXgjrfbAimcysZA5KEMsjKVZAyh1A3asMRvzuqJYYydk49qnCO6qryPE8mYcKQ0yyKXPPCVhMS+kOWf8AayEUbxuCjGKjsIlve58dK6Vw4aEnYWaQRrFGMKueJJJJJJJY7ySSTn01pGCiqRhkySnLekYm0dhw3Dl5QxynN4Dso06xID0SDnUoOc9VVlijJ2zTHtM8aqPWzvs3ZSQM7hpHdwoZ5HLuVXOlcngo1HcO01MMajxIyZ5TSVJJcke20LJZ1VX1YV0fccZaNg657RkA49FTKClqUx5HB2vL+Tx2rsiO5xzmr8EqZVsHRKAHU+jog+sConjUtS2LPLHp5/wYv/hyMjTJLPImkLoeUlMBlYHSAN40Df2Z7ap2K5tmnvcrtJJ9UjIutiRSO0rBtTNAzYbAJgYvHkdmTv7cDsqzxJu/84FY7ROMd3z9dTvtPZUdxguWBCSplWx0ZQFYHt4A+sVM8alqVxZ5Y9PB/wAGPdcn4pCr65lcRrGXSVlZ41zhXxuO8k5AB38aq8KZpHapx4UmrviuZJ20KxosaKFVQFUDgABgCtFFJUjCU3JtvVnpmpK2AaCzRF55ST237xrxJas+vh3V5Fu8F/lpvdjvV17H3meZ7W/bj5mxs16J4IzQDNAM0AzQDNAM0AzQDNAM0AzQDNAM0AzQDNAM0BAbdR5Lq1hWeWNHS4Lc2+kkpzRXfg/vGsMibmldanZglGOKcnFNprX6ntsZWSeeJppJAiW+NbZOSH1HcOJwM1ONNSavoUzNSxxkklbehF7Cu5TdKkkzsP8AP8gtu+7niRN3oVj86zxt79N9fudO0RgsTcYpd31Tsmedb7bp1tp+z5056OrnMatPbjdmtf8AUrwOWl2F1x3vwSma1OcZoDkGgNFXnlJPbfvGvDlqz7GHdXkW7wYeWm92O9XXsXeZ5ftf9uPmbFr0jwBQCgFAKAUAoBQCgFAKAUAoBQCgFAVvlFaia8soy7oCl2cxuUbIEHBh665ssd7JFeZ37NNwwZJJJ8Vr9TJ2WNN5dR5JxFaEEnJIxMuSes5SrQ4TkvIzyu8EJeL/AARGwX1XiMOBG0sfC5hH+INZY+/fn9zp2lVha/4/Zk5/r/8A7b/umtv9X6HJ/wBt/wCX4JatjmFAcioBou88pJ7b9414ctWfZ4+6vIt3gw8tN7sd6uvYu8zy/a/7cfM2LXpHgCgFAKAUAoBQCgFAKAUAoBQCgFAKA8JbNGkSZly8YcIcncHwGGM4OcDj2VVxTaZdZJKLgnwev0MfaGx4p2DvrDAFdUcskTFT+yzRsCw9B7TVZY1J2y+PPPGqVV4pP7njPyegbmyBInNoUTm5pY8KSCR0GGckAnPHAzUPDF14F47VkV6O3btJnmeTMGVIacFV06luZ1YrqZsMVcat7E76jsI+P8st75k4ql10RKWluIkWNc4UYGSWPrLHeT6a0iqVI5pzc5OT5nrVipyKgGi7zykntt3jXhy1Z9nj7i8i3eDDy03ux3q69i7zPL9r/tx8/wAGxa9I8AUAoBQCgFAKAUAoBQCgFAKAUAoBQCgFAKAUAoBQHIqAaLvPKSe23eNeHLVn2ePuLyJDk7t1rJ3dEVtSgYYkYwc9VaYsrxu0YbVssdoilJ1RPeMSXzeP5tW/vsuhxfCMfzP0HjEl83j+bU99l0HwjH8z9B4xJfN4/m1PfZdB8Ix/M/QeMSXzeP5tT32XQfCMfzP0HjEl83j+bU99l0HwjH8z9B4xJfN4vm1PfZdB8Ix/M/QeMSXzeP5tT32XQfCMfzP0HjEl83j+bU99l0HwjH8z9B4xJfN4/m1PfZdB8Ix/M/QeMSXzeP5tT32XQfCMfzP0HjEl83i+bU99l0HwjH8z9B4xJfN4/m1PfZdB8Ix/M/QeMSXzeP5tT32XQfCMfzP0HjEl83j+bU99l0HwjH8z9B4xJfN4/m1PfZdB8Ix/M/QeMSXzeP5tT32XQfCMfzP0HjEl83j+bU99l0HwjH8z9B4xJfN4/m1PfZdB8Ix/M/QeMSXzeP5tT32XQfCMfzP0HjEl83j+bU99l0HwjH8z9B4xJfN4/m1PfZdB8Ix/M/QeMSXzeP5tT32XQfCMfzP0HjEl83i+bU99l0HwjH8z9CnSvqYt2kn5nNcjds9ZKlR//9k="/>
          <p:cNvSpPr>
            <a:spLocks noChangeAspect="1" noChangeArrowheads="1"/>
          </p:cNvSpPr>
          <p:nvPr/>
        </p:nvSpPr>
        <p:spPr bwMode="auto">
          <a:xfrm>
            <a:off x="155575" y="-1165225"/>
            <a:ext cx="18764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49" y="2284988"/>
            <a:ext cx="2608263" cy="338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9600" y="3427637"/>
            <a:ext cx="472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Brilliance of the HSCC (and the larger  CPS) community keeps producing  high quality research solutions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}"/>
            </a:pPr>
            <a:r>
              <a:rPr lang="en-US" sz="2000" dirty="0" smtClean="0"/>
              <a:t>Emphasis on tools that work on examples </a:t>
            </a:r>
            <a:r>
              <a:rPr lang="en-US" dirty="0" smtClean="0"/>
              <a:t> (on many more than our own cherry-picked ones)</a:t>
            </a:r>
            <a:r>
              <a:rPr lang="en-US" sz="2000" dirty="0" smtClean="0"/>
              <a:t> is critical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3" panose="05040102010807070707" pitchFamily="18" charset="2"/>
              <a:buChar char="}"/>
            </a:pPr>
            <a:r>
              <a:rPr lang="en-US" sz="2000" dirty="0" smtClean="0"/>
              <a:t>Help engineers improve productivity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419600" y="2800290"/>
            <a:ext cx="401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There won’t be a dearth of problems</a:t>
            </a:r>
            <a:endParaRPr lang="en-US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269312" y="2514600"/>
            <a:ext cx="150288" cy="9906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4267200" y="3581400"/>
            <a:ext cx="150288" cy="8382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64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12304"/>
          </a:xfrm>
        </p:spPr>
        <p:txBody>
          <a:bodyPr/>
          <a:lstStyle/>
          <a:p>
            <a:r>
              <a:rPr lang="en-US" dirty="0" smtClean="0"/>
              <a:t>A note of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76583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The </a:t>
            </a:r>
            <a:r>
              <a:rPr lang="en-US" sz="2400" dirty="0"/>
              <a:t>h</a:t>
            </a:r>
            <a:r>
              <a:rPr lang="en-US" sz="2400" dirty="0" smtClean="0"/>
              <a:t>ybrid </a:t>
            </a:r>
            <a:r>
              <a:rPr lang="en-US" sz="2400" dirty="0"/>
              <a:t>systems community </a:t>
            </a:r>
            <a:r>
              <a:rPr lang="en-US" sz="2400" dirty="0" smtClean="0"/>
              <a:t>continues to respond </a:t>
            </a:r>
            <a:r>
              <a:rPr lang="en-US" sz="2400" dirty="0"/>
              <a:t>to industrial problems and </a:t>
            </a:r>
            <a:r>
              <a:rPr lang="en-US" sz="2400" dirty="0" smtClean="0"/>
              <a:t>challenges</a:t>
            </a:r>
          </a:p>
          <a:p>
            <a:pPr lvl="1"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This helps us in our </a:t>
            </a:r>
            <a:r>
              <a:rPr lang="en-US" sz="2400" dirty="0" smtClean="0"/>
              <a:t>jobs!</a:t>
            </a:r>
          </a:p>
          <a:p>
            <a:pPr lvl="1"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Thank you all.</a:t>
            </a:r>
          </a:p>
          <a:p>
            <a:pPr marL="457200" lvl="1" indent="0">
              <a:buSzPct val="85000"/>
              <a:buNone/>
            </a:pPr>
            <a:endParaRPr lang="en-US" sz="2400" dirty="0" smtClean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 smtClean="0"/>
              <a:t>Thanks to our colleagues from Bosch for detailed discussions</a:t>
            </a: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Thank </a:t>
            </a:r>
            <a:r>
              <a:rPr lang="en-US" sz="2400" dirty="0" smtClean="0"/>
              <a:t>you, </a:t>
            </a:r>
            <a:r>
              <a:rPr lang="en-US" sz="2400" dirty="0" err="1" smtClean="0"/>
              <a:t>Sriram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smtClean="0"/>
              <a:t>Antoine, </a:t>
            </a:r>
            <a:r>
              <a:rPr lang="en-US" sz="2400" dirty="0"/>
              <a:t>for this opportunity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endParaRPr lang="en-US" sz="2400" dirty="0"/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400" dirty="0"/>
              <a:t>Thank you to the audience for your attention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65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24" y="4482"/>
            <a:ext cx="8229600" cy="1143000"/>
          </a:xfrm>
        </p:spPr>
        <p:txBody>
          <a:bodyPr/>
          <a:lstStyle/>
          <a:p>
            <a:r>
              <a:rPr lang="en-US" dirty="0" smtClean="0"/>
              <a:t>Questions? Comments?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080" r="2824" b="4408"/>
          <a:stretch/>
        </p:blipFill>
        <p:spPr>
          <a:xfrm>
            <a:off x="381001" y="1066800"/>
            <a:ext cx="7543800" cy="5104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6171150"/>
            <a:ext cx="85344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Courier New" panose="02070309020205020404" pitchFamily="49" charset="0"/>
              </a:rPr>
              <a:t>http://www.toyota-global.com/innovation/intelligent_transport_systems/mobility/images/its_mobility_02_large.jpg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66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presentation is a composite of several previous presentations from fellow team members from Toyota, and </a:t>
            </a:r>
            <a:r>
              <a:rPr lang="en-US" sz="2000" dirty="0"/>
              <a:t>I wish to acknowledge </a:t>
            </a:r>
            <a:r>
              <a:rPr lang="en-US" sz="2000" dirty="0" smtClean="0"/>
              <a:t>them for </a:t>
            </a:r>
            <a:r>
              <a:rPr lang="en-US" sz="2000" dirty="0"/>
              <a:t>making their slides and presentations available to </a:t>
            </a:r>
            <a:r>
              <a:rPr lang="en-US" sz="2000" dirty="0" smtClean="0"/>
              <a:t>me:</a:t>
            </a:r>
          </a:p>
          <a:p>
            <a:pPr lvl="1"/>
            <a:r>
              <a:rPr lang="en-US" sz="1600" dirty="0" smtClean="0"/>
              <a:t>Ken Butts</a:t>
            </a:r>
          </a:p>
          <a:p>
            <a:pPr lvl="1"/>
            <a:r>
              <a:rPr lang="en-US" sz="1600" dirty="0" err="1" smtClean="0"/>
              <a:t>Tomoyuki</a:t>
            </a:r>
            <a:r>
              <a:rPr lang="en-US" sz="1600" dirty="0" smtClean="0"/>
              <a:t> </a:t>
            </a:r>
            <a:r>
              <a:rPr lang="en-US" sz="1600" dirty="0" err="1" smtClean="0"/>
              <a:t>Kaga</a:t>
            </a:r>
            <a:endParaRPr lang="en-US" sz="1600" dirty="0" smtClean="0"/>
          </a:p>
          <a:p>
            <a:pPr lvl="1"/>
            <a:r>
              <a:rPr lang="en-US" sz="1600" dirty="0" err="1" smtClean="0"/>
              <a:t>Tomoya</a:t>
            </a:r>
            <a:r>
              <a:rPr lang="en-US" sz="1600" dirty="0" smtClean="0"/>
              <a:t> Yamaguchi</a:t>
            </a:r>
          </a:p>
          <a:p>
            <a:pPr lvl="1"/>
            <a:r>
              <a:rPr lang="en-US" sz="1600" dirty="0" err="1" smtClean="0"/>
              <a:t>Shunsuke</a:t>
            </a:r>
            <a:r>
              <a:rPr lang="en-US" sz="1600" dirty="0" smtClean="0"/>
              <a:t> </a:t>
            </a:r>
            <a:r>
              <a:rPr lang="en-US" sz="1600" dirty="0" err="1" smtClean="0"/>
              <a:t>Kobuna</a:t>
            </a:r>
            <a:endParaRPr lang="en-US" sz="1600" dirty="0" smtClean="0"/>
          </a:p>
          <a:p>
            <a:pPr lvl="1"/>
            <a:r>
              <a:rPr lang="en-US" sz="1600" dirty="0" smtClean="0"/>
              <a:t>Jim Kapinski</a:t>
            </a:r>
          </a:p>
          <a:p>
            <a:pPr lvl="1"/>
            <a:r>
              <a:rPr lang="en-US" sz="1600" dirty="0" smtClean="0"/>
              <a:t>Xiaoqing Jin</a:t>
            </a:r>
          </a:p>
          <a:p>
            <a:pPr lvl="1"/>
            <a:r>
              <a:rPr lang="en-US" sz="1600" dirty="0" smtClean="0"/>
              <a:t>Hisahiro “Isaac” Ito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67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3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2304"/>
          </a:xfrm>
        </p:spPr>
        <p:txBody>
          <a:bodyPr>
            <a:normAutofit/>
          </a:bodyPr>
          <a:lstStyle/>
          <a:p>
            <a:r>
              <a:rPr lang="en-US" dirty="0" smtClean="0"/>
              <a:t>Exciting things on the horizon, but safety first!</a:t>
            </a:r>
            <a:endParaRPr lang="en-US" dirty="0"/>
          </a:p>
        </p:txBody>
      </p:sp>
      <p:pic>
        <p:nvPicPr>
          <p:cNvPr id="11266" name="Picture 2" descr="http://www.toyota-global.com/innovation/safety_technology/img/top/ts_ultimate_goal_img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1143000"/>
            <a:ext cx="908828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09600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© http://www.toyota-global.com</a:t>
            </a:r>
            <a:endParaRPr 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7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09600"/>
          </a:xfrm>
        </p:spPr>
        <p:txBody>
          <a:bodyPr/>
          <a:lstStyle/>
          <a:p>
            <a:r>
              <a:rPr lang="en-US" dirty="0" smtClean="0"/>
              <a:t>Exciting things on the horizon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6629400" cy="3982629"/>
          </a:xfr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Smart Mobility: Last mile transit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Intelligent Transportation Systems</a:t>
            </a:r>
          </a:p>
          <a:p>
            <a:pPr marL="457200"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"/>
            </a:pPr>
            <a:r>
              <a:rPr lang="en-US" sz="2000" dirty="0"/>
              <a:t>V2V and V2X communication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/>
              <a:t>Alternate fuels and power sources</a:t>
            </a:r>
          </a:p>
          <a:p>
            <a:pPr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800" dirty="0" smtClean="0"/>
              <a:t>IHS automotive forecasts revenue from services: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$500B vehicle maintenance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$5B service subscriptions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  <a:buSzPct val="85000"/>
              <a:buFont typeface="Wingdings 3" panose="05040102010807070707" pitchFamily="18" charset="2"/>
              <a:buChar char=""/>
            </a:pPr>
            <a:r>
              <a:rPr lang="en-US" sz="2000" dirty="0" smtClean="0"/>
              <a:t>$50B ads in cars!</a:t>
            </a:r>
          </a:p>
        </p:txBody>
      </p:sp>
      <p:pic>
        <p:nvPicPr>
          <p:cNvPr id="3074" name="Picture 2" descr="http://www.toyota-global.com/innovation/smart_mobility_society/news_and_events/t_i-road_trial_in_tokyo/images/m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t="23530" r="46327" b="8403"/>
          <a:stretch/>
        </p:blipFill>
        <p:spPr bwMode="auto">
          <a:xfrm>
            <a:off x="7086600" y="1295400"/>
            <a:ext cx="1613648" cy="18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ight-turn collision prevention system  Green wave driving support sys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58534" r="53710" b="12229"/>
          <a:stretch/>
        </p:blipFill>
        <p:spPr bwMode="auto">
          <a:xfrm>
            <a:off x="5715000" y="3810000"/>
            <a:ext cx="3079376" cy="22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5446693"/>
            <a:ext cx="5105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cs typeface="Courier New" panose="02070309020205020404" pitchFamily="49" charset="0"/>
              </a:rPr>
              <a:t>http://</a:t>
            </a:r>
            <a:r>
              <a:rPr lang="en-US" sz="14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toyota-global.com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http</a:t>
            </a:r>
            <a:r>
              <a:rPr lang="en-US" sz="1400" dirty="0">
                <a:solidFill>
                  <a:srgbClr val="FF0000"/>
                </a:solidFill>
                <a:cs typeface="Courier New" panose="02070309020205020404" pitchFamily="49" charset="0"/>
              </a:rPr>
              <a:t>://www.forbes.com/sites/joannmuller/2013/06/26/connected-cars-10-tough-problems-automakers-must-solve/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8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36104"/>
          </a:xfrm>
        </p:spPr>
        <p:txBody>
          <a:bodyPr>
            <a:normAutofit/>
          </a:bodyPr>
          <a:lstStyle/>
          <a:p>
            <a:r>
              <a:rPr lang="en-US" dirty="0" smtClean="0"/>
              <a:t>Lots of opportunities for CPS majors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9" y="1246471"/>
            <a:ext cx="6252684" cy="5352449"/>
          </a:xfrm>
        </p:spPr>
        <p:txBody>
          <a:bodyPr>
            <a:noAutofit/>
          </a:bodyPr>
          <a:lstStyle/>
          <a:p>
            <a:r>
              <a:rPr lang="en-US" sz="2000" dirty="0" smtClean="0"/>
              <a:t>Distributed systems: V2V, V2X protocols, Connected cars, Coordination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Big Data/Machine Learning: Learning driver preferences, traffic patterns, automobile health &amp; maintenance, energy usage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Online optimization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Privacy/Security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Programming Languages, architectures and models for the Internet of Things</a:t>
            </a:r>
            <a:endParaRPr lang="en-US" sz="2000" dirty="0"/>
          </a:p>
        </p:txBody>
      </p:sp>
      <p:sp>
        <p:nvSpPr>
          <p:cNvPr id="4" name="AutoShape 2" descr="data:image/jpeg;base64,/9j/4AAQSkZJRgABAQAAAQABAAD/2wCEAAkGBxQQEBUUExQWFRUWGBcYFxcXFBcfHBQXFBcWFhgVGBcaISggGBwlGxYYITEhJikrLi4uGB8zODMsNygtLisBCgoKDg0OGxAQGywmICQsLCwsLS0sLCw0LCwsNCwsLCwsLCwsLC8sLCw0LCwvLCw1LCwsLCwsLCwsLCwsLCwsLP/AABEIAK8BIAMBIgACEQEDEQH/xAAcAAEAAQUBAQAAAAAAAAAAAAAABAIDBQYHAQj/xABLEAACAQIDAwcGCQoFBAMBAAABAgMAEQQSITFBUQUGEzJhcZEUIlKBobEHI0JTcoKywdEVM0NikpPC0uHwNHOio/F0g7PTJERUFv/EABoBAQEBAQEBAQAAAAAAAAAAAAABAgMEBQb/xAAtEQACAgECBAMIAwEAAAAAAAAAAQIRAxIhBDFBUWFxgRMikaGxwdHwBTLxQv/aAAwDAQACEQMRAD8A7jSlKAUpSgFKUoBXhNq9rX+VsS0krRLoEALabmAIex62ugGwFWJvYUBnY5AwupBHEG48RRZASQCCRoQDsNr68NK1iDlHyYNbU2JKkk5j6e83Gl+K9osZUchQCQMNBfMSAJA2pudnnE3HAkW0JFVRbMymk0n1NgpUaPGqQDYrcAkMLFbi4zDcaqGKXj4g6d/DYaxqRumX6VbE68R/x/wfCvRIDvGy+3dxq2iUV0rzNS9UHtKUoBSlKAUpSgFKUoBSlKAUq1ipxGhYgkDcKw8nOVQLiNj/AH3UBnaVr0fOlSpOQizFT5w3BWvfuaqZecxGyPxv+FAbHSreGmEiK42MoYdzC4q5QClKUApSlAKUpQClKUApSlAKwfKWKWXSIXdSVEuxUIOVluR8YL6FQCLixKkXGadgBc7B91YbG4NszSxrfXzo7WMlgBnXNoJLaa2DAWO5lJq6ZJXWxhosOS8nSgBgcwXWzKDpIL7VBIGX5JuTqwNVcm8pxpOPMZwSFuASIWZsgZBsVWYkHQag2J6q5OHknp43d80cj/mzYhoFAITTaCczMw/XKnZUCDm1NGY2Uw5gUubMMmXaykg5gQSMllAAUAjKDVddArrc221eFRw/sVaGJF+zj6r/AHH+zV1WvXOM4y5Mp4YlO4cdm/jVJw68N9/7/CrtK1SLbI/kq8P+OHd2U8lHE+O70e6pFKmlC2RxAfSbt7t3d399Oib0+/Qeq3D2+qpFKaULZHyvxHhs7Bx/v1Lyfq+3Ts7e+pFKafEWR87+j27d3Dv9le9M3oHj6vx7Kv0pT7iyx5RxVh6tg4/0208qG+443GwbieA/vcavUtSn3GxZGJXj4307+HrqtZ1NtRrs9VVFAd1UtCpvcDXbpttsvT3hsROVwkkDK1mVhYi/WFxfZWoHDJCpWNQq3vYX26C+vcK2/lWMCJjbXT3/ANT41p+MatLxIyxybhI5Ul6RFe0ptmF7XjQGruMNhYbqtciyWSXtkO4+glU4x9tUhvPIH+Eg/wAqP7AqfUDkH/Cwf5Uf2BU+oUUpSgFKUoBSlKAUpSgFDSrErEnKL7iTpsN+PdwqN0KKb9IdOqNpDHW47O/jUgCvI1sAOAt4VVUSK2KpkW4qqlVqyGOdbG239UbW7OxeJJ1quOSxNzot2dt2YjqjuH3VdnFt5A4KNT6xr4VHZNAXASNdQu8ncW/CvnSi8ctv3z7L/Et2zRJSU2W+1r6cNCfZoKkVEwiliZGFriyjgvE9p/CpdezBJyjb9PLv68yMUpSuxBSlKAUpSgFKwfKXKU8c+VIs8fxWoRiR59pbm4F8rJl4Wcm4FUry3MxAGHNiUGa72uxfcUU5QE1JtYsNCNSBnqVrcfOCcoP/AIrZymY/nLKwi6QggoCdbqANpBBy1fk5edXVWgIDOqhszWs0qxA9Tra5suyw20BnaVgY+V5j0wMZUpIArGJyOjZ8ma17uQAxNtgsdhr38tS3IEDMBtbz1uFDksFyHU5AVW5663KnSgMvi4OkQre19/cb1hMRzXDfpSPqj8a8HLs+UXwxzHS4zkZrRk6FBsMh22Hxb6i2uew7EopO0gE95GtAYDCc1RGpAlJzHMSV32A0F+AqxiOaTNslH7B/GtqpQFvDQiNFQbFUKO5RYVcpSgFKUoBSlKAUpSgFKVbnlCgnTsF9vZUboFM8ttBtOzQneAT7a9ghCjdfebba8hj3nbrvJsDuq9US6sr7ClKVogpSlAUuDu09VWRhATmYliNl9g7hsqRSsSxxl/ZfvkBSsNNy4UZg0T2GwgrZvOcaXI2BVP1t9qn/AJRh+dj/AG1/GtglUqN5fHua/wBEMfcDXnl68JP3Mv8ALQEqlRvLL7I5D9W32iK88qb5mTxi/noCVSo3TyHZFb6TqPs5qp6Sb0I/3rf+ugJdY/lKCVmTonyDUMdNhaO5AIIJyh7XG+r15T82v7TfhTJL85H+6b/2UBhoMJjVF+kUszKzAkEDVy4F1vlsI1AuLXY6m1VLhcXmDM6kgXUHo9WGcWHmXUstibE24mxvl+hkO2W30UA996x3KOLSGSPpJ3Njmy5UIIsy3OVQRt47qxPJGC1SdI1GEpOoqy28GNIvnAYEmwKZSDC4AN0vfpSpPYBbeKuRRYwyAs6BM5JUKptH5pVb6a9cE6/IsNt8yjggEG4IuDxBqqtmRSlKAUpSgFKUoBSlKAUpSgFKUoCFNI4kOVcwyb2sAbnsOtW42mY5siAbh0p2EDgmvjWCkkxBxuVicubYer0dyAbHTZ7a2YQfrN4jZw/rXlw5/bN0mqdbnfLi9nW6dq9in40/Nj9pvwrzJN6cf7pv/ZVwYf8AWbx8NlPJV7f2j669Fvscdijon3y2+iij7WaqTA3z7+EXh1KveSrw/vh3dmyvRh19EeFPeGxHMS/KlY7fl22bepaqOhi9J/30p/i9lTREvAbt3DZVWUU94bEDood4zd5ZvXrfTtoMPBuhX90PVuqfalqUxsRUCr1YrdyAa8P67KudMdyN7Nn49lXrUtSn3FlnpG9D/UP77/vpmfgPGr9KV4iyx5/6vt8P6+ymR/SX9n27av0ppFljo39PwUff/fdToW9M+A2/h2VfpTShZY8n/Wbx3f3v208mG8sfrH1eFXmNqsZy+zQX27zpuBHb7KjSQ3KJI1BtYlu9t+++46bawnLvJIZojsZmyEC1gMrNp6xWxRRBRoP61B5V6+H/AM3+B68/EYYzx1Jdvqbjmljdwe57AGiVQpulrLf5I3AnbpcCpUeJB0OhPt7bjSvMPpdeB07jr4C9vVXkkNtmo3qdb630udN9dopxWxG7e5IBr2okYv1DY63Um9teF9NaudOR1hbtBuK2pdzNF+leK1xcV7WiClKUApSlAKUpQClKUBjHS+LYHfAB4u1TYH2qdo7tQSbHTsFRB/jD/kj/AMhqXPHsI2ju17K4w6vxZI9S9SqI3uAeNV12KKUpQClKUAqFi5H6VERlW6uxJUt1TGAB5wt1jU2oWLik6RHQK1ldSGcr1ihBBCtfqe2ozUOZad5FJBmjGUBjeIgAEkA3z2+SapE7E2GIhvfLbo9+y35zb2VRisJJITmij1ABtiJACFJIBAj4k+NYvlt/IoTiGwyMIraLO5IBcm9mS1szk/8AFZbrc9GOGtqK5vb/AJMp5W2YL0yC5IBMDAMQbEAl7E300qrylv8A9MOy/U3Xtf8AOcdKjYWFpY1cRJlcBwDiJNA9n08zTWx0rz8ksFssUYsQQfKJTZgSQepxY03I1FOn9idE0j9WeJtAdI76HUHSTeKu4CVyZA5BKOFBVSLgxxvsJO9jUPAYOSAeZFFeygkzvc5RYE/F1LwSMvSNJlUu+aysSAAiJtIHo8N9UxKt69OX2JtWpZraDU66d3HhtFUZy/V0HHjruq5HEB+O876XfI5cuZQIc2r68BoQPZ/d6vV7SqlRLFY3lXr4f/N/geslWN5V6+H/AM3+B655v6/D6okuRKl0ZTx0P3ffUirU63UjsrzDTZlHHf3761aUqNdD2WK+uwjYdezdv2VSs1jZtDrY6WOu7XtFUcp8ox4aJpZWyooubAk9wVQSx7AK5difhjzu5jwbDDIbPPPIY9dfNCBWJY7lBJ32ABIrXVCzqjYcbV809m/vG+mZl2i44jb4f1riXJ3wyZXYxwTzAkZlZhcXOmUDNfTurpHN3nquKg6WSGTD3cqElUhnACnMgF8w8619NQa5Qk3G2nE3OKTpOzaI5g2w3q5WCk5dgOrZh2iNyRaxGwH0vfuvVpuc8S7M7DXahB8W28PCtQyqXIzpZsVK1x+eMI+S/jEPe9R358w7l8ZI/wCEmuiaZGqNrpWmPz+QbEX9433RmrD/AAgDcqeLn+EVSG9UrTpOfBGzD/tTxj8asPz7fdFCO/Eg+5aA2Yf4w/5I/wDIayVc6HO2VpukUQZiuSwMraAk7FXbV2XnZixtCKP+mn4X3kbqxCLV33IkzeLZG/Vbs2HQDxqRXM8TzsxFvOkIH/Si3+tqjPztmtpPLbsjhH3GqtnRo6rSuRPzolP6bEH/ALiL7lqO/L8h2vOe/EyfdatEOy0rib8qsdoJ+lLKf4qynJHPKbDkCytGNqEte36rEm3uoDqk06oLswUcWIHvqJJy1hl2zwjvlT8at4PFQY/D3ADo2hVgLqw3EbiPwIrmXOLDy4Odo8wy9ZGCIMynZsG0ag91AdJbnNhB/wDYjPcwPuqByxy7hMRh5YjISJEZdI5D1gQDovGudGWbKD0jagGwNrBrldm8gE9gF6ow0eImfInSO3AM2nadbD11hSjPZGotxaa5o3/m7zniTB4dGEpdYo1a0LnzlQA62sdRUx+eEQ/RTfsqPtMK5Vzh5u8qKMkEAYkXzGeG4G/KjNrt2nwrG4Xm3ytg0DRieXFOM2k3xOGB01uwSSXs1VdNptbSVKi5JapuS6ts7C/PNPmZAOLNEB45jUB+ewv1EPAeUADTsAa/9K5jBzT5cmiKSzrGb5gz4jz7k3OZ4wzEanfWwcnc0MRh8LKcTiTiJLKVHxjBCpOYh3843U7LAXANYhGe+uue1dunqWWnbR8+5tjc/TuSEf8Adc+6MVYfn8+7oR9SU/etathOR2kjLbD8gce08OypOE5uuxGY3/VQEk+vdV1ozpZmjz6mOwp9XDt98lWn544g/Kcd0KD33qDytFLhlFowqXtcsp1+irX9Zq35E7C5xGFXS5+NvYdoVTarbJSJUnOzEn9JL/sj3R1ExHOSZiMzSEg3F5dhta4ygbiahPGolyPOuW2siIzAHhlIU/8ANeY04SFC7S4mUcIsKLk+t6NqtyqOrkiT/wD0ctwSXOo0M0xv2WzWqtOVy2XMLpmAe5a2UZb3JJtcDbXNZOcOJdyVjEMS9ZpVbzRxOzU7lFzfjV+Dn5KAYo4Va5AzkHadGbIL+oX07a4ZlbUoq2vGjrjxqvfdLyOyYOcyYVW6aZIkV7hTALgcWhuLgAkZTY5rndbEcgc72xsg6eKNIyhkRib5D5tlYtoWKte4tu25tNF5E534kvkfAQOLgFzDJ1S1i2rZTuPbWyJinaRZI0iiK3t0cSKtydbraxuW1J46119r5GZYnGOrejePyvAugmTuVr+qy1q2I5SxGMaZVjZkV/iiiSXyqSpLkXvmHnbBw3Xq3iuXcWtvj3AI0ygLsJBBCgWIIIqDgMUwlvna7Ek+cfPaxK5vSu1tvGjm3ByRjYmYrkzFCNnkjdUA85mU6art/ZXXs76t4fkV2TpM8aplzXMsYsvaua4PZaqSiOUub3ZATcXsQmZrnfdm1PEbhW28lNI0ASKXolDm9sG8bFR8huka+bZeQdbdtrGJKUewujlCc5xJP0WHieZhe7WCqFUedIS9sq8S9rDU8KqxnPjCqOjWMySZlBZSAhJtmKyMMxAOmqi9q3k881ebycwmWHpBh2lkYEyPnEZJjKkMocrtbYbjZatrjwqR9VI07lQe6tPBCTT32d8zSzSSa77HJuaHLEePmEZw+IUG4zRsrgWViLsUUAHLa/aKzz+TFSI48QzEaFpI7AnYcqpr3X1rPc6udfkojWMpI7k3BfRVQXJIB0vcAHZt22tWtnEKryZb5WY5ewHNY+0H6oreRtL3TmRYoWdgqqWYnQAXJ7gKmcrc1sesY6KOIO2g6SZBYk2sBfzm7L/hU7AgYdiA7NIWQh8JLCWy2bMmWXrqTbMFBPVtxrOc4AmFixGMKM8kalx0shIzRqVTKL+atzu4k7a2Dm8XMfH4dDPOGmlLWWNZAyRjfLKAQHA3RjQ287QWMA4JmcvM5lk1uxYtfVToTuutwN2YjhWxYLlyaYqMTKjrKpKl0iUIbZhkJQkCxUHQ3uLAG4rzkPknpmZ2WVoY2AcRJeRsxNsqHW2mptcDdw8ufW5KMT9D/ErhoYZ5c3Qicz+S4IpCzSMoClSNMhRky2YfK1u1yVANjfYKx5564fDy5QGm2i6AWve11ubNs3aa7TXTMdyVhrdDHyZ0q5QxeVdCb2C3JzFht1IAvUPDch8kwT5Y1ghxZGQZJbtHIy/ow5ZVk3jS9b9jqg4T3PmcXxOOWbXgjS8fwaZjucWFgW+ISaOZtfJ0MbMgOt5bgCLdZSS2uoFY5ueOEspy4hQ2zzI22EjXz14Vvo+DDk693jlkJuSXne5JNySVtrc3qdBzD5OQADCIbbM7SNtN/lMd9dlGlR4W7dmo4IdPCZoc0kasyuwRh0bLa6uPk9Ya3I127ayGH5CnkQOqDKRcMZI1FtnymFZTlTF4VoZMPhujUwNnZERlUkEI+oADkFwDt/CBDGgK6DUoD3MxVlP1fahNcs2X2a5FozfMkvhcYsbMhWYMCElR8rICyk5SbHQj11nfhD5Pjkijd5BFlYrmKM1w4vlsovtX31oHIGJEWLhfcJFuf1SbE+BNdN59YTpMDJbaln9SEFv9OaupDncOJhEjB3YoALMkd82VOj6rEWuNfEdtZbkPFIJUEBxNiGLlTBZ284jpku0iEWOUiwOYak3rUK8ZASCQLjYeHcd1YhjjB2gbTzoxf5MhR4QTPPIIhJMxcrnzSMxv1j5tgDxG7SqeanOYuJFxc0d0yMjnIpdZM4tYWVj5mYWGxxt2nV8TGJQBJ54U3Aclsp4i+w91eogXYLV0sG/Tc5cKv6Qt9FGPttb21p/KfLUkmPWaPpFjjEeQF1AOrGXzQTbMCBc8BpUKlLBNHK017mRiTtvrfxrW+dnOAxlQHUSO6lgwJAQkgm24X++1Zeue89Ij0ykrZnL773UNkS3AZVBtxY1mkW2dBFt1T8HIAnbmJ9Yjbo/Br+ytM5Bx0j4povOCoiHIwsRlQKQBtN2YNc8O2ttTByHYj/sms5Ia1TIWeW8QEF0vYbwhfL5xsSo1IygX771Y/KYKlixIya+bYA3uXt3aWN6mycmMR5wUD9Z1Fu3bcGrM3JSspV5hlIsR0jtofUffXlycK21T5dz63BcdhxY3DJF+nXz3RiV5ReQKShCufNuRfUXBIt2Edh4jWpPn+lb64H31Jh5IgRQpkdlWxUBNhAIve6kmxOpvtNXhh8OPkO3eVH3GkuDV+7sj1cN/OyxwftI6nfgtuxhsVOVKgMGZmsBmvbQkm19dBxrL8nYkiPX5Qt6srJpfdZrjuFVs0I/QJ9ZifdapuHWV/wA3h7/RhLe03rrDh4xVM8PHfyWTinTVLal8fyRsXiekt3u3rdr293tqhMM7bEY9yms9ByHyg/VjdR9RPZoamR8x8Y/XkRfpSMT4AEe2u0YqKpHzTWfyfJvW30mUe81ewokhFknEY9FZTYdyrcVtsHwcenP6lj+8t91ZLD/B9hl6zSv3soH+kA+2tA5jDyXAlyJDq2Y5RIbtmzZrsRrm179auWhJJOdtdCcov433+6t7518k4XBwqkMKnETsIocxZrM1gXsxOi38SK23kvkeLDxoiIoyqq5sou1hbMTtJNZu5Ud3i04lN9Xt5Lm/svU5Fh8Ln/N4WR+7OfsKKycHIGLbq4RV+kAP/I1dapWjgcCkQG4IBHAivGW65TqvonZ4bKqNeUBRFAqaKqr3AD3VIgxBjBAzi5BzRytG62BGhsyuNScrqQTwq1SlGlJpNdzcV52Q9GxtNnsbKyqfOANhddNvE1zDk7CydDZkIlOrMTqWzFs7MdDYlnGpOY7Bq1bCIWI81WPcpNXUwUjAELodQSQAQd9yaWTTtZsMvPQ/Jw4+tJb2BT76jS875z1UiXvVm9xWsT5Ed7xj/uA/ZvTydBtlH1Vc+8CrZDG8nwNFe7hic1yFtfO2c31O+pN6k2hG+Ru5VHvJp0sQ2RsfpSfgBUBFrsfNjlIYzCKzWJtkkB9ICxv3ix9dcm8qA2RRjvzH3msrzc5zPhZbkDom0dVVRpuYWGpHb20BH5w8hvhZ2jsSp1jIBOZTs9Y2H+tQVwEh+Q3rFvfXYp4YcfBo2ZG1DIxBB4g7iOB7iK5/yxzGxEZJj+PXvAYd6nb6j6qA17yFhtKL3yL7gaeTKNsqeoOfutWRg5pYx9kDD6TIvsJvWSg+D/Et1miT6zE+AFvbQGuZIhtdz3IB7S33UzxD5Dt3uB7lrdYPg49PEepY/vJ+6sjB8H+FXrNK/e4H2QKA5z5So2RL6y5+8VrXOeA4iWBlVQVJ0WMaqHja9yQL2BOp11rrnODkTCxvDhYYh0uIaxYlmMcK6yPck2NgQO0nhW5YXk+KL83GifRRR7hWU7dHWWPTBSfXl5La/V/Q+f8AB8jYp+UXxKJMc6lcyI1iAkIGq7Nc37NbVHzXxsv6F/rso9jG9dgpWjkcuw/wfYlus0SfWYnwC29tZKD4OPTxHqWP7y33Vv8ASgNSw/wfYZes0r97AD/SAfbWRg5pYNNkCn6RZvtE1nKUBGw/J8UfUijT6KKPcKk0pQCoPKiBuiU7DIARci4yubadoFTqsYvDiQDUqVOYFbXBsRvBGwmozUHTsxvKcEUKBujLXIFgX2C7MdL7FB9dtlQ/LMNe3Rtv2PwYL6Wpub2221rMeRN89L/t/wAlULyZa1pZBYED83oDYkdTfYeFZaO8ZxS3fzZh5ThCys8HngqFJsWQtwNyV49ttL1JwfRSOB0RysAVOe+pDHKbNtsKyXkLfPS/7f8AJTyFvnpf9v8AkokHkTVW/iywuGWPEpkFrxy31OtmhttPafGsmKiQ4LK4cu7kAqM2XQMVJ2AeiKmCtI4zd0cMPQj5w/sj8adNGNkV/pO33WrJw80cY+yEgcWZB7Cb+ysjB8H2JPWeJR9JifALb21TBrflltkcY+qT9omn5Qk3Nb6KqPcK3bD/AAcD5eIJ7Fjt7ST7qvLzOwschTJiJiFVjZ0AAYsBvU/JNCpNnP3xTttdj3saiRmxK8NR3GutwchYZNmBY/S6NvtSGoHL3JkvTYafB4Uo8LEMvxKh42HnKbNt0sPpX3Vib6o9fDRUtWObSTXO1s1uvx6mhQcmzSdSGRvoxsfaBWSg5o4x9kJH0mUewm9dTGOb5iX/AGv5698ub5iX/a/nrVnl0P8AWjnuH+D7Et1miX6zE+wW9tZGD4OB8vEHuWO3tJPurd8JiekBOUqQSpDWuCO4kb+NX6pGq2ZqeH+D/Cr1jK/e4H2QKyWH5p4NNkCn6V2+0TWapQhZw2FSIWjRUHBVAHfYVepSgFY5kd5nAldAoSwUR/KzXPnKTuFZGoMmGk6RmR0AYKCGjY9W+tw448KjNRZCxM/RkgzTkAhSQsHWK58tslycuuyvfKVvbymY7b/Fx6WGY3+K0Nt3qq9LyfIxuxgJPGBu75zhpVB5KY74N36F917fpO0+NZ3O+rHW/wC/IxZweHXE+VdPL0hQr0pyEZQU81RkttYdUelffWaw8RkF1xEpFyL5YtoNj+j41aHJbjYYBwtA2mzZ8Zp1R4Vejw0y3s8Iubn4l9TxPxn92olQyZFJLfltv2+Bc5MZihzMWId1uQLkK5AvlAGwcKmVGwEDRqQxDEszEhbDzmLWAJPHjUmtI4SrU6FKUqmRSlKAUpSgFKUoBSlKAUpSgFKUoBSlKAVjGxAjxMhbNYxxWIRiDZpr6gHiPEVk68tUZqLS5mHx2IV2Ug9UMLNFJoWy2kAykFlsbfSOo3wchL5jI17AdSQkWcN1iuveR7q2alTSdI5UlSX0/Bris9/zrDZe0cvokH5OtzY3Ooy9prJ4bHoqAMzMRv6OTX/TWQpRKiSyKXNfT8ELktr9IRexkYi4IuLKL2OtTqUqo5yduxSlKpBSlKAUpSgFKUoBSlKAUpSgFKUoBSlKAUpSgFKUoBSlKAUpSgFKUoD/2Q=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28575" y="-800100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www.extremetech.com/wp-content/uploads/2014/02/BMW_3D_Car2Car_CityScenario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33" y="1219200"/>
            <a:ext cx="218057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http://siliconangle.com/files/2012/06/internet-of-things-1-300x245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3016" b="4485"/>
          <a:stretch/>
        </p:blipFill>
        <p:spPr bwMode="auto">
          <a:xfrm>
            <a:off x="6643391" y="2645228"/>
            <a:ext cx="2195809" cy="139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http://shmector.com/_ph/11/96836571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3" b="17466"/>
          <a:stretch/>
        </p:blipFill>
        <p:spPr bwMode="auto">
          <a:xfrm>
            <a:off x="7080078" y="4267200"/>
            <a:ext cx="12700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http://shmector.com/_ph/11/96836571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3" b="17466"/>
          <a:stretch/>
        </p:blipFill>
        <p:spPr bwMode="auto">
          <a:xfrm flipH="1">
            <a:off x="7162800" y="5867400"/>
            <a:ext cx="12700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http://www.cs.ox.ac.uk/images/research/p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775960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http://ts1.mm.bing.net/th?&amp;id=JN.ROSB9MX8nQ8BoPw2j6hd/w&amp;w=300&amp;h=300&amp;c=0&amp;pid=1.9&amp;rs=0&amp;p=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10" y="5143500"/>
            <a:ext cx="680936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rved Right Arrow 27"/>
          <p:cNvSpPr/>
          <p:nvPr/>
        </p:nvSpPr>
        <p:spPr>
          <a:xfrm>
            <a:off x="6858000" y="4953000"/>
            <a:ext cx="304800" cy="914400"/>
          </a:xfrm>
          <a:prstGeom prst="curvedRight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urved Right Arrow 35"/>
          <p:cNvSpPr/>
          <p:nvPr/>
        </p:nvSpPr>
        <p:spPr>
          <a:xfrm rot="10800000">
            <a:off x="8280400" y="4953000"/>
            <a:ext cx="304800" cy="914400"/>
          </a:xfrm>
          <a:prstGeom prst="curvedRight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305" name="Picture 17" descr="http://www.air-worldwide.com/uploadedImages/Publications_Pages/AIR_Currents/2010/images/portfolioOptimization_figure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8"/>
          <a:stretch/>
        </p:blipFill>
        <p:spPr bwMode="auto">
          <a:xfrm>
            <a:off x="3200400" y="3341914"/>
            <a:ext cx="1796342" cy="1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sym typeface="Wingdings 3"/>
              </a:rPr>
              <a:t>  </a:t>
            </a:r>
            <a:r>
              <a:rPr lang="en-US" b="1" dirty="0" smtClean="0">
                <a:solidFill>
                  <a:srgbClr val="FF0000"/>
                </a:solidFill>
              </a:rPr>
              <a:t>Automotive Industry</a:t>
            </a:r>
            <a:r>
              <a:rPr lang="en-US" b="1" baseline="0" dirty="0" smtClean="0">
                <a:solidFill>
                  <a:srgbClr val="FF0000"/>
                </a:solidFill>
              </a:rPr>
              <a:t> Trends</a:t>
            </a:r>
            <a:r>
              <a:rPr lang="en-US" b="1" baseline="0" dirty="0" smtClean="0">
                <a:solidFill>
                  <a:srgbClr val="FF0000"/>
                </a:solidFill>
                <a:sym typeface="Wingdings 3"/>
              </a:rPr>
              <a:t> 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MBD Verification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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 3"/>
              </a:rPr>
              <a:t>Techniques  Challenges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HSCC 2015, Seattle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71775" y="4632960"/>
            <a:ext cx="4238625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324-D663-4D33-970F-6F442031837A}" type="slidenum">
              <a:rPr lang="en-US" smtClean="0"/>
              <a:pPr/>
              <a:t>9</a:t>
            </a:fld>
            <a:r>
              <a:rPr lang="en-US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DESHMUKH@AWDJOMRVSVW0Y5HA" val="50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5415</Words>
  <Application>Microsoft Office PowerPoint</Application>
  <PresentationFormat>On-screen Show (4:3)</PresentationFormat>
  <Paragraphs>876</Paragraphs>
  <Slides>67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数式</vt:lpstr>
      <vt:lpstr>Will future cars have formally verified powertrain control software? </vt:lpstr>
      <vt:lpstr>What is a Powertrain?</vt:lpstr>
      <vt:lpstr>What is Powertrain Control Software</vt:lpstr>
      <vt:lpstr>What do we mean by formally verified?</vt:lpstr>
      <vt:lpstr>Overview</vt:lpstr>
      <vt:lpstr>Automotive Sector</vt:lpstr>
      <vt:lpstr>Exciting things on the horizon, but safety first!</vt:lpstr>
      <vt:lpstr>Exciting things on the horizon</vt:lpstr>
      <vt:lpstr>Lots of opportunities for CPS majors</vt:lpstr>
      <vt:lpstr>Who’s driving the innovations?</vt:lpstr>
      <vt:lpstr>    Are IC Engine cars a solved problem?</vt:lpstr>
      <vt:lpstr>PowerPoint Presentation</vt:lpstr>
      <vt:lpstr>Up and coming PT technologies</vt:lpstr>
      <vt:lpstr>As we increase features …</vt:lpstr>
      <vt:lpstr>Where does increasing software complexity come from?</vt:lpstr>
      <vt:lpstr>Automotive platforms: coming to a car near you!</vt:lpstr>
      <vt:lpstr>PowerPoint Presentation</vt:lpstr>
      <vt:lpstr>MBD process</vt:lpstr>
      <vt:lpstr>Example: Cold Start Control of Gas Engine</vt:lpstr>
      <vt:lpstr>Model-based Development</vt:lpstr>
      <vt:lpstr>Model-based Development</vt:lpstr>
      <vt:lpstr>MBD V&amp;V</vt:lpstr>
      <vt:lpstr>V&amp;V in the industry: both tools and practice</vt:lpstr>
      <vt:lpstr>Past experience in Toyota: I</vt:lpstr>
      <vt:lpstr>Past Experience in Toyota: II</vt:lpstr>
      <vt:lpstr>Small concrete problem1: A/F control to reduce emissions</vt:lpstr>
      <vt:lpstr>Gasoline Engine</vt:lpstr>
      <vt:lpstr>Dynamical phenomena</vt:lpstr>
      <vt:lpstr>The plant model</vt:lpstr>
      <vt:lpstr>Controller Hybrid Automaton</vt:lpstr>
      <vt:lpstr>Challenge: Verify these Temporal Logic Requirements</vt:lpstr>
      <vt:lpstr>A really real example</vt:lpstr>
      <vt:lpstr>MBD: Opportunities &amp; Challenges</vt:lpstr>
      <vt:lpstr>PowerPoint Presentation</vt:lpstr>
      <vt:lpstr>Spectrum of Analysis Techniques</vt:lpstr>
      <vt:lpstr>Why simulations?</vt:lpstr>
      <vt:lpstr>Simulation-guided Analysis: not a new idea</vt:lpstr>
      <vt:lpstr>A Few Promising Techniques</vt:lpstr>
      <vt:lpstr>Requirement Falsification</vt:lpstr>
      <vt:lpstr>Some key enablers</vt:lpstr>
      <vt:lpstr>Falsification by optimization</vt:lpstr>
      <vt:lpstr>Requirement Falsification</vt:lpstr>
      <vt:lpstr>Requirements in  an Industrial Setting </vt:lpstr>
      <vt:lpstr>Mining Requirements</vt:lpstr>
      <vt:lpstr>Mining Temporal Logic</vt:lpstr>
      <vt:lpstr>Simulation-guided Dynamical Analysis</vt:lpstr>
      <vt:lpstr>Dynamical Analysis in practice</vt:lpstr>
      <vt:lpstr>Simulation-guided Reachability</vt:lpstr>
      <vt:lpstr>How to bloat?</vt:lpstr>
      <vt:lpstr>Conformance Testing</vt:lpstr>
      <vt:lpstr>Key enablers </vt:lpstr>
      <vt:lpstr>Monitoring Temporal Logic Requirements</vt:lpstr>
      <vt:lpstr>PowerPoint Presentation</vt:lpstr>
      <vt:lpstr>Grand Challenge I: Requirement Engineering</vt:lpstr>
      <vt:lpstr>Grand Challenge I: Requirement Engineering</vt:lpstr>
      <vt:lpstr>Grand Challenge II: Good enough plant model</vt:lpstr>
      <vt:lpstr>Grand Challenge III: Compositional Reasoning</vt:lpstr>
      <vt:lpstr>Grand Challenge IV: Reachability</vt:lpstr>
      <vt:lpstr>Grand Challenge V: Impending invasion of concurrency</vt:lpstr>
      <vt:lpstr>A big question: how to leverage for MBD?</vt:lpstr>
      <vt:lpstr>PowerPoint Presentation</vt:lpstr>
      <vt:lpstr>Conclusions</vt:lpstr>
      <vt:lpstr>Conclusions</vt:lpstr>
      <vt:lpstr>Conclusions</vt:lpstr>
      <vt:lpstr>A note of thanks</vt:lpstr>
      <vt:lpstr>Questions? Comments?</vt:lpstr>
      <vt:lpstr>Acknowledgments</vt:lpstr>
    </vt:vector>
  </TitlesOfParts>
  <Company>TEMA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Jyotirmoy V Deshmukh (TEMA TTC)</dc:creator>
  <cp:keywords>PUBLIC/NONE</cp:keywords>
  <cp:lastModifiedBy>Jyo Deshmukh</cp:lastModifiedBy>
  <cp:revision>191</cp:revision>
  <dcterms:created xsi:type="dcterms:W3CDTF">2015-04-06T21:08:10Z</dcterms:created>
  <dcterms:modified xsi:type="dcterms:W3CDTF">2015-04-21T06:36:52Z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3855b84d-03e9-4790-baf4-b96b08a301a2</vt:lpwstr>
  </property>
  <property fmtid="{D5CDD505-2E9C-101B-9397-08002B2CF9AE}" pid="3" name="ToyotaClassification">
    <vt:lpwstr>PUBLIC / NONE</vt:lpwstr>
  </property>
  <property fmtid="{D5CDD505-2E9C-101B-9397-08002B2CF9AE}" pid="4" name="ToyotaVisual Markings">
    <vt:lpwstr>No Label</vt:lpwstr>
  </property>
</Properties>
</file>